
<file path=[Content_Types].xml><?xml version="1.0" encoding="utf-8"?>
<Types xmlns="http://schemas.openxmlformats.org/package/2006/content-types">
  <Default Extension="tmp" ContentType="image/png"/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2" r:id="rId1"/>
  </p:sldMasterIdLst>
  <p:notesMasterIdLst>
    <p:notesMasterId r:id="rId46"/>
  </p:notesMasterIdLst>
  <p:sldIdLst>
    <p:sldId id="446" r:id="rId2"/>
    <p:sldId id="447" r:id="rId3"/>
    <p:sldId id="484" r:id="rId4"/>
    <p:sldId id="485" r:id="rId5"/>
    <p:sldId id="483" r:id="rId6"/>
    <p:sldId id="487" r:id="rId7"/>
    <p:sldId id="448" r:id="rId8"/>
    <p:sldId id="464" r:id="rId9"/>
    <p:sldId id="488" r:id="rId10"/>
    <p:sldId id="489" r:id="rId11"/>
    <p:sldId id="498" r:id="rId12"/>
    <p:sldId id="490" r:id="rId13"/>
    <p:sldId id="491" r:id="rId14"/>
    <p:sldId id="495" r:id="rId15"/>
    <p:sldId id="492" r:id="rId16"/>
    <p:sldId id="493" r:id="rId17"/>
    <p:sldId id="494" r:id="rId18"/>
    <p:sldId id="496" r:id="rId19"/>
    <p:sldId id="497" r:id="rId20"/>
    <p:sldId id="465" r:id="rId21"/>
    <p:sldId id="466" r:id="rId22"/>
    <p:sldId id="470" r:id="rId23"/>
    <p:sldId id="479" r:id="rId24"/>
    <p:sldId id="463" r:id="rId25"/>
    <p:sldId id="474" r:id="rId26"/>
    <p:sldId id="475" r:id="rId27"/>
    <p:sldId id="480" r:id="rId28"/>
    <p:sldId id="481" r:id="rId29"/>
    <p:sldId id="467" r:id="rId30"/>
    <p:sldId id="468" r:id="rId31"/>
    <p:sldId id="469" r:id="rId32"/>
    <p:sldId id="471" r:id="rId33"/>
    <p:sldId id="482" r:id="rId34"/>
    <p:sldId id="472" r:id="rId35"/>
    <p:sldId id="456" r:id="rId36"/>
    <p:sldId id="449" r:id="rId37"/>
    <p:sldId id="450" r:id="rId38"/>
    <p:sldId id="457" r:id="rId39"/>
    <p:sldId id="473" r:id="rId40"/>
    <p:sldId id="458" r:id="rId41"/>
    <p:sldId id="459" r:id="rId42"/>
    <p:sldId id="460" r:id="rId43"/>
    <p:sldId id="476" r:id="rId44"/>
    <p:sldId id="477" r:id="rId45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3" autoAdjust="0"/>
  </p:normalViewPr>
  <p:slideViewPr>
    <p:cSldViewPr snapToGrid="0" snapToObjects="1">
      <p:cViewPr varScale="1">
        <p:scale>
          <a:sx n="116" d="100"/>
          <a:sy n="116" d="100"/>
        </p:scale>
        <p:origin x="150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5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25544-940C-0241-817E-BE4395B62EC5}" type="datetimeFigureOut">
              <a:rPr kumimoji="1" lang="zh-CN" altLang="en-US" smtClean="0"/>
              <a:t>2020/11/12 Thursday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66EFA-7309-AA4E-8395-A4AF1D87BB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3764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FD138A9A-1330-974F-8A5B-80C456F1D18A}" type="slidenum">
              <a:rPr lang="en-US" altLang="zh-CN">
                <a:latin typeface="Times New Roman" charset="0"/>
              </a:rPr>
              <a:pPr eaLnBrk="1" hangingPunct="1"/>
              <a:t>2</a:t>
            </a:fld>
            <a:endParaRPr lang="en-US" altLang="zh-CN">
              <a:latin typeface="Times New Roman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030" y="4267887"/>
            <a:ext cx="4648485" cy="418983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587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224.0.0.5</a:t>
            </a:r>
            <a:r>
              <a:rPr kumimoji="1" lang="zh-CN" altLang="en-US" dirty="0" smtClean="0"/>
              <a:t>：该组播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地址指所有的</a:t>
            </a:r>
            <a:r>
              <a:rPr kumimoji="1" lang="en-US" altLang="zh-CN" dirty="0" smtClean="0"/>
              <a:t>OSPF</a:t>
            </a:r>
            <a:r>
              <a:rPr kumimoji="1" lang="zh-CN" altLang="en-US" dirty="0" smtClean="0"/>
              <a:t>路由器；</a:t>
            </a:r>
          </a:p>
          <a:p>
            <a:r>
              <a:rPr kumimoji="1" lang="zh-CN" altLang="en-US" dirty="0" smtClean="0"/>
              <a:t>2</a:t>
            </a:r>
            <a:r>
              <a:rPr kumimoji="1" lang="en-US" altLang="zh-CN" dirty="0" smtClean="0"/>
              <a:t>24.0.0.6</a:t>
            </a:r>
            <a:r>
              <a:rPr kumimoji="1" lang="zh-CN" altLang="en-US" dirty="0" smtClean="0"/>
              <a:t>：该组播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地址指所有的</a:t>
            </a:r>
            <a:r>
              <a:rPr kumimoji="1" lang="en-US" altLang="zh-CN" dirty="0" smtClean="0"/>
              <a:t>OSPF DR</a:t>
            </a:r>
            <a:r>
              <a:rPr kumimoji="1" lang="zh-CN" altLang="en-US" dirty="0" smtClean="0"/>
              <a:t>路由器；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666EFA-7309-AA4E-8395-A4AF1D87BBFD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0863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fld id="{73311C6F-FEB4-4AC0-A22C-6D493E73A712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434195" cy="365125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r>
              <a:rPr kumimoji="1" lang="zh-CN" altLang="en-US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31218" r="8658" b="34397"/>
          <a:stretch/>
        </p:blipFill>
        <p:spPr>
          <a:xfrm>
            <a:off x="1" y="1"/>
            <a:ext cx="1485900" cy="33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4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787979" cy="365125"/>
          </a:xfrm>
          <a:prstGeom prst="rect">
            <a:avLst/>
          </a:prstGeom>
        </p:spPr>
        <p:txBody>
          <a:bodyPr/>
          <a:lstStyle/>
          <a:p>
            <a:fld id="{1A0FF78B-8590-4F52-A01A-C67A6C0F9D56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20736" y="6356351"/>
            <a:ext cx="3494314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298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F25F9E8-64F1-4040-BC57-EB5C3005DB0D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计算机科学与工程学院    陈朝华</a:t>
            </a:r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53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t="31218" r="8658" b="34397"/>
          <a:stretch/>
        </p:blipFill>
        <p:spPr>
          <a:xfrm>
            <a:off x="1" y="1"/>
            <a:ext cx="1485900" cy="33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9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577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64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FD98F84-CF50-4FC6-8B3E-1E46EB4BE602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86050" y="6356351"/>
            <a:ext cx="3706586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97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E84140F-CBB3-4718-AA2C-4311B093AD83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86049" y="6356351"/>
            <a:ext cx="3690257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405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1951264" cy="365125"/>
          </a:xfrm>
          <a:prstGeom prst="rect">
            <a:avLst/>
          </a:prstGeom>
        </p:spPr>
        <p:txBody>
          <a:bodyPr/>
          <a:lstStyle/>
          <a:p>
            <a:fld id="{D1B16EB2-D0A4-4F8D-8A6C-04E9EF140835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79914" y="6356351"/>
            <a:ext cx="3535136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计算机科学与工程学院    陈朝华</a:t>
            </a:r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06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82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2.tm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2.tmp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3" Type="http://schemas.openxmlformats.org/officeDocument/2006/relationships/tags" Target="../tags/tag2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tags" Target="../tags/tag40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12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12.tmp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12.tmp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12.tmp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65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12.tmp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75.xml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12.tmp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5.xml"/><Relationship Id="rId10" Type="http://schemas.openxmlformats.org/officeDocument/2006/relationships/tags" Target="../tags/tag90.xml"/><Relationship Id="rId4" Type="http://schemas.openxmlformats.org/officeDocument/2006/relationships/tags" Target="../tags/tag84.xml"/><Relationship Id="rId9" Type="http://schemas.openxmlformats.org/officeDocument/2006/relationships/tags" Target="../tags/tag8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3212" y="1824769"/>
            <a:ext cx="7364626" cy="1102519"/>
          </a:xfrm>
        </p:spPr>
        <p:txBody>
          <a:bodyPr>
            <a:normAutofit fontScale="90000"/>
          </a:bodyPr>
          <a:lstStyle/>
          <a:p>
            <a:r>
              <a:rPr kumimoji="1" lang="zh-CN" altLang="en-US" sz="4050" dirty="0" smtClean="0">
                <a:latin typeface="Baoli SC Regular"/>
                <a:cs typeface="Baoli SC Regular"/>
              </a:rPr>
              <a:t>第八讲  单区域</a:t>
            </a:r>
            <a:r>
              <a:rPr kumimoji="1" lang="en-US" altLang="zh-CN" sz="4400" dirty="0" smtClean="0">
                <a:solidFill>
                  <a:srgbClr val="000000"/>
                </a:solidFill>
                <a:latin typeface="Baoli SC Regular"/>
                <a:cs typeface="Baoli SC Regular"/>
              </a:rPr>
              <a:t>OSPF</a:t>
            </a:r>
            <a:r>
              <a:rPr kumimoji="1" lang="zh-CN" altLang="en-US" sz="4400" dirty="0" smtClean="0">
                <a:solidFill>
                  <a:srgbClr val="000000"/>
                </a:solidFill>
                <a:latin typeface="Baoli SC Regular"/>
                <a:cs typeface="Baoli SC Regular"/>
              </a:rPr>
              <a:t>的特性设置</a:t>
            </a:r>
            <a:r>
              <a:rPr kumimoji="1" lang="en-US" altLang="zh-CN" sz="4050" dirty="0">
                <a:latin typeface="Baoli SC Regular"/>
                <a:cs typeface="Baoli SC Regular"/>
              </a:rPr>
              <a:t>				</a:t>
            </a:r>
            <a:r>
              <a:rPr kumimoji="1" lang="en-US" altLang="zh-CN" sz="4050" dirty="0" smtClean="0">
                <a:latin typeface="Baoli SC Regular"/>
                <a:cs typeface="Baoli SC Regular"/>
              </a:rPr>
              <a:t>         </a:t>
            </a:r>
            <a:r>
              <a:rPr kumimoji="1" lang="en-US" altLang="zh-CN" sz="2700" dirty="0" smtClean="0">
                <a:latin typeface="Baoli SC Regular"/>
                <a:cs typeface="Baoli SC Regular"/>
              </a:rPr>
              <a:t>《</a:t>
            </a:r>
            <a:r>
              <a:rPr kumimoji="1" lang="zh-CN" altLang="en-US" sz="2700" dirty="0">
                <a:latin typeface="Baoli SC Regular"/>
                <a:cs typeface="Baoli SC Regular"/>
              </a:rPr>
              <a:t>路由与交换技术</a:t>
            </a:r>
            <a:r>
              <a:rPr kumimoji="1" lang="en-US" altLang="zh-CN" sz="2700" dirty="0">
                <a:latin typeface="Baoli SC Regular"/>
                <a:cs typeface="Baoli SC Regular"/>
              </a:rPr>
              <a:t>》</a:t>
            </a:r>
            <a:endParaRPr kumimoji="1" lang="zh-CN" altLang="en-US" sz="2700" dirty="0">
              <a:latin typeface="Baoli SC Regular"/>
              <a:cs typeface="Baoli SC Regular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13965" y="4090307"/>
            <a:ext cx="5828109" cy="1854926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zh-CN" altLang="en-US" sz="2100" dirty="0">
                <a:solidFill>
                  <a:schemeClr val="tx1"/>
                </a:solidFill>
              </a:rPr>
              <a:t>主讲：计算机科学与工程学院</a:t>
            </a:r>
            <a:r>
              <a:rPr lang="en-US" altLang="zh-CN" sz="2100" dirty="0">
                <a:solidFill>
                  <a:schemeClr val="tx1"/>
                </a:solidFill>
              </a:rPr>
              <a:t>--</a:t>
            </a:r>
            <a:r>
              <a:rPr lang="zh-CN" altLang="en-US" sz="2100" dirty="0">
                <a:solidFill>
                  <a:schemeClr val="tx1"/>
                </a:solidFill>
              </a:rPr>
              <a:t>陈朝华</a:t>
            </a:r>
            <a:endParaRPr lang="en-US" altLang="zh-CN" sz="2100" dirty="0">
              <a:solidFill>
                <a:schemeClr val="tx1"/>
              </a:solidFill>
            </a:endParaRPr>
          </a:p>
          <a:p>
            <a:pPr algn="r">
              <a:defRPr/>
            </a:pPr>
            <a:r>
              <a:rPr lang="zh-CN" altLang="en-US" sz="2100" dirty="0">
                <a:solidFill>
                  <a:schemeClr val="tx1"/>
                </a:solidFill>
              </a:rPr>
              <a:t>电话：</a:t>
            </a:r>
            <a:r>
              <a:rPr lang="en-US" altLang="zh-CN" sz="2100" dirty="0">
                <a:solidFill>
                  <a:schemeClr val="tx1"/>
                </a:solidFill>
              </a:rPr>
              <a:t>13824275621</a:t>
            </a:r>
            <a:r>
              <a:rPr lang="zh-CN" altLang="en-US" sz="2100" dirty="0">
                <a:solidFill>
                  <a:schemeClr val="tx1"/>
                </a:solidFill>
              </a:rPr>
              <a:t>（</a:t>
            </a:r>
            <a:r>
              <a:rPr lang="en-US" altLang="zh-CN" sz="2100" dirty="0">
                <a:solidFill>
                  <a:schemeClr val="tx1"/>
                </a:solidFill>
              </a:rPr>
              <a:t>675621</a:t>
            </a:r>
            <a:r>
              <a:rPr lang="zh-CN" altLang="en-US" sz="2100" dirty="0">
                <a:solidFill>
                  <a:schemeClr val="tx1"/>
                </a:solidFill>
              </a:rPr>
              <a:t>）</a:t>
            </a:r>
            <a:endParaRPr lang="en-US" altLang="zh-CN" sz="2100" dirty="0">
              <a:solidFill>
                <a:schemeClr val="tx1"/>
              </a:solidFill>
            </a:endParaRPr>
          </a:p>
          <a:p>
            <a:pPr algn="r">
              <a:defRPr/>
            </a:pPr>
            <a:r>
              <a:rPr lang="zh-CN" altLang="en-US" sz="2100" dirty="0">
                <a:solidFill>
                  <a:schemeClr val="tx1"/>
                </a:solidFill>
              </a:rPr>
              <a:t>邮箱：</a:t>
            </a:r>
            <a:r>
              <a:rPr lang="en-US" altLang="zh-CN" sz="2100" dirty="0">
                <a:solidFill>
                  <a:schemeClr val="tx1"/>
                </a:solidFill>
              </a:rPr>
              <a:t>23582105@qq.com</a:t>
            </a:r>
          </a:p>
          <a:p>
            <a:pPr algn="r">
              <a:defRPr/>
            </a:pPr>
            <a:r>
              <a:rPr lang="zh-CN" altLang="en-US" sz="2100" dirty="0">
                <a:solidFill>
                  <a:schemeClr val="tx1"/>
                </a:solidFill>
              </a:rPr>
              <a:t>微信：</a:t>
            </a:r>
            <a:r>
              <a:rPr lang="en-US" altLang="zh-CN" sz="2100" dirty="0" err="1">
                <a:solidFill>
                  <a:schemeClr val="tx1"/>
                </a:solidFill>
              </a:rPr>
              <a:t>jxhzlaohei</a:t>
            </a:r>
            <a:endParaRPr lang="en-US" altLang="zh-CN" sz="2100" dirty="0">
              <a:solidFill>
                <a:schemeClr val="tx1"/>
              </a:solidFill>
            </a:endParaRPr>
          </a:p>
          <a:p>
            <a:pPr algn="r"/>
            <a:endParaRPr kumimoji="1" lang="zh-CN" altLang="en-US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102149"/>
            <a:ext cx="7886700" cy="1325562"/>
          </a:xfrm>
        </p:spPr>
        <p:txBody>
          <a:bodyPr/>
          <a:lstStyle/>
          <a:p>
            <a:r>
              <a:rPr kumimoji="1" lang="zh-CN" altLang="en-US" b="1" dirty="0"/>
              <a:t>调整</a:t>
            </a:r>
            <a:r>
              <a:rPr kumimoji="1" lang="en-US" altLang="zh-CN" b="1" dirty="0"/>
              <a:t>OSPF</a:t>
            </a:r>
            <a:r>
              <a:rPr kumimoji="1" lang="zh-CN" altLang="en-US" b="1" dirty="0"/>
              <a:t>的网络类型</a:t>
            </a:r>
            <a:r>
              <a:rPr kumimoji="1" lang="zh-CN" altLang="en-US" b="1" dirty="0" smtClean="0"/>
              <a:t>为</a:t>
            </a:r>
            <a:r>
              <a:rPr kumimoji="1" lang="en-US" altLang="zh-CN" b="1" dirty="0" smtClean="0"/>
              <a:t>P2MP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9" r="2612" b="32342"/>
          <a:stretch/>
        </p:blipFill>
        <p:spPr>
          <a:xfrm rot="16200000">
            <a:off x="1399553" y="262716"/>
            <a:ext cx="5240571" cy="677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0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上例中，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AR1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会和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AR2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AR3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形成完全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 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AR2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AR3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不会形成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923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102149"/>
            <a:ext cx="7886700" cy="1325562"/>
          </a:xfrm>
        </p:spPr>
        <p:txBody>
          <a:bodyPr/>
          <a:lstStyle/>
          <a:p>
            <a:r>
              <a:rPr kumimoji="1" lang="zh-CN" altLang="en-US" b="1" dirty="0"/>
              <a:t>调整</a:t>
            </a:r>
            <a:r>
              <a:rPr kumimoji="1" lang="en-US" altLang="zh-CN" b="1" dirty="0" smtClean="0"/>
              <a:t>OSPF</a:t>
            </a:r>
            <a:r>
              <a:rPr kumimoji="1" lang="zh-CN" altLang="en-US" b="1" dirty="0" smtClean="0"/>
              <a:t>的</a:t>
            </a:r>
            <a:r>
              <a:rPr kumimoji="1" lang="en-US" altLang="zh-CN" b="1" dirty="0" smtClean="0"/>
              <a:t>HELLO</a:t>
            </a:r>
            <a:r>
              <a:rPr kumimoji="1" lang="zh-CN" altLang="en-US" b="1" dirty="0" smtClean="0"/>
              <a:t>计时器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8" r="2473" b="26817"/>
          <a:stretch/>
        </p:blipFill>
        <p:spPr>
          <a:xfrm rot="16200000">
            <a:off x="1788824" y="-1684"/>
            <a:ext cx="5099223" cy="74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6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102149"/>
            <a:ext cx="7886700" cy="1325562"/>
          </a:xfrm>
        </p:spPr>
        <p:txBody>
          <a:bodyPr/>
          <a:lstStyle/>
          <a:p>
            <a:r>
              <a:rPr kumimoji="1" lang="zh-CN" altLang="en-US" b="1" dirty="0"/>
              <a:t>调整</a:t>
            </a:r>
            <a:r>
              <a:rPr kumimoji="1" lang="en-US" altLang="zh-CN" b="1" dirty="0" smtClean="0"/>
              <a:t>OSPF</a:t>
            </a:r>
            <a:r>
              <a:rPr kumimoji="1" lang="zh-CN" altLang="en-US" b="1" dirty="0" smtClean="0"/>
              <a:t>的</a:t>
            </a:r>
            <a:r>
              <a:rPr kumimoji="1" lang="en-US" altLang="zh-CN" b="1" dirty="0" smtClean="0"/>
              <a:t>DEAD</a:t>
            </a:r>
            <a:r>
              <a:rPr kumimoji="1" lang="zh-CN" altLang="en-US" b="1" dirty="0" smtClean="0"/>
              <a:t>计时器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/>
          <a:stretch/>
        </p:blipFill>
        <p:spPr>
          <a:xfrm rot="16200000">
            <a:off x="2956153" y="-1203956"/>
            <a:ext cx="2471754" cy="72843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36"/>
          <a:stretch/>
        </p:blipFill>
        <p:spPr>
          <a:xfrm rot="16200000">
            <a:off x="3364127" y="859824"/>
            <a:ext cx="1655806" cy="72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3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400" dirty="0" smtClean="0">
                <a:solidFill>
                  <a:srgbClr val="639EF4"/>
                </a:solidFill>
              </a:rPr>
              <a:t> </a:t>
            </a:r>
            <a:r>
              <a:rPr lang="en-US" altLang="zh-CN" sz="2400" dirty="0" smtClean="0">
                <a:solidFill>
                  <a:srgbClr val="639EF4"/>
                </a:solidFill>
              </a:rPr>
              <a:t>[</a:t>
            </a:r>
            <a:r>
              <a:rPr lang="zh-CN" altLang="en-US" sz="2400" dirty="0" smtClean="0">
                <a:solidFill>
                  <a:srgbClr val="639EF4"/>
                </a:solidFill>
              </a:rPr>
              <a:t>填空</a:t>
            </a:r>
            <a:r>
              <a:rPr lang="en-US" altLang="zh-CN" sz="2400" dirty="0" smtClean="0">
                <a:solidFill>
                  <a:srgbClr val="639EF4"/>
                </a:solidFill>
              </a:rPr>
              <a:t>1]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/>
              <a:t>时间</a:t>
            </a:r>
            <a:r>
              <a:rPr lang="zh-CN" altLang="en-US" sz="2400" dirty="0"/>
              <a:t>越长，网络环境出现变化后设备反应时间也长。</a:t>
            </a: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9316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102149"/>
            <a:ext cx="7886700" cy="1325562"/>
          </a:xfrm>
        </p:spPr>
        <p:txBody>
          <a:bodyPr/>
          <a:lstStyle/>
          <a:p>
            <a:r>
              <a:rPr kumimoji="1" lang="zh-CN" altLang="en-US" b="1" dirty="0" smtClean="0"/>
              <a:t>配置</a:t>
            </a:r>
            <a:r>
              <a:rPr kumimoji="1" lang="en-US" altLang="zh-CN" b="1" dirty="0" smtClean="0"/>
              <a:t>OSPF</a:t>
            </a:r>
            <a:r>
              <a:rPr kumimoji="1" lang="zh-CN" altLang="en-US" b="1" dirty="0" smtClean="0"/>
              <a:t>的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静默接口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r="41094"/>
          <a:stretch/>
        </p:blipFill>
        <p:spPr>
          <a:xfrm rot="16200000">
            <a:off x="3708102" y="-1332471"/>
            <a:ext cx="1738183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0"/>
          <a:stretch/>
        </p:blipFill>
        <p:spPr>
          <a:xfrm rot="16200000">
            <a:off x="3108396" y="1005419"/>
            <a:ext cx="2937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1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102149"/>
            <a:ext cx="7886700" cy="1325562"/>
          </a:xfrm>
        </p:spPr>
        <p:txBody>
          <a:bodyPr/>
          <a:lstStyle/>
          <a:p>
            <a:r>
              <a:rPr kumimoji="1" lang="zh-CN" altLang="en-US" b="1" dirty="0" smtClean="0"/>
              <a:t>查看</a:t>
            </a:r>
            <a:r>
              <a:rPr kumimoji="1" lang="en-US" altLang="zh-CN" b="1" dirty="0" smtClean="0"/>
              <a:t>OSPF</a:t>
            </a:r>
            <a:r>
              <a:rPr kumimoji="1" lang="zh-CN" altLang="en-US" b="1" dirty="0" smtClean="0"/>
              <a:t>静默接口</a:t>
            </a:r>
            <a:r>
              <a:rPr kumimoji="1" lang="zh-CN" altLang="en-US" b="1" dirty="0"/>
              <a:t>的</a:t>
            </a:r>
            <a:r>
              <a:rPr kumimoji="1" lang="zh-CN" altLang="en-US" b="1" dirty="0" smtClean="0"/>
              <a:t>配置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63898" y="-118651"/>
            <a:ext cx="4226594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01255" y="5533936"/>
            <a:ext cx="542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S0/0/0</a:t>
            </a:r>
            <a:r>
              <a:rPr lang="zh-CN" altLang="en-US" dirty="0" smtClean="0"/>
              <a:t>接口恢复命令：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OSPF 100</a:t>
            </a:r>
            <a:r>
              <a:rPr lang="zh-CN" altLang="en-US" dirty="0" smtClean="0"/>
              <a:t>视图中：</a:t>
            </a:r>
            <a:r>
              <a:rPr lang="en-US" altLang="zh-CN" dirty="0" smtClean="0"/>
              <a:t>undo   silent-interface serial 0/0/0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415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kumimoji="1" lang="en-US" altLang="zh-CN" sz="2800" b="1" dirty="0"/>
              <a:t>OSPF</a:t>
            </a:r>
            <a:r>
              <a:rPr kumimoji="1" lang="zh-CN" altLang="en-US" sz="2800" b="1" dirty="0"/>
              <a:t>静默</a:t>
            </a:r>
            <a:r>
              <a:rPr kumimoji="1" lang="zh-CN" altLang="en-US" sz="2800" b="1" dirty="0" smtClean="0"/>
              <a:t>接口和</a:t>
            </a:r>
            <a:r>
              <a:rPr kumimoji="1" lang="en-US" altLang="zh-CN" sz="2800" b="1" dirty="0" smtClean="0"/>
              <a:t>RIP</a:t>
            </a:r>
            <a:r>
              <a:rPr kumimoji="1" lang="zh-CN" altLang="en-US" sz="2800" b="1" dirty="0" smtClean="0"/>
              <a:t>抑制接口的异同。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4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9613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9779000" y="1270000"/>
            <a:ext cx="3332480" cy="317009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相同点：</a:t>
            </a:r>
            <a:endParaRPr lang="en-US" altLang="zh-CN" sz="20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都可以减少路由器和交换机的性能负担，减少网络中无用更新消息的数量。</a:t>
            </a:r>
            <a:endParaRPr lang="en-US" altLang="zh-CN" sz="20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不同点：</a:t>
            </a:r>
            <a:endParaRPr lang="en-US" altLang="zh-CN" sz="20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RIP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抑制接口会默默接收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RIP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消息，而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OSPF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的静默接口不会发送和接收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OSPF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消息，也不会与其他</a:t>
            </a:r>
            <a:r>
              <a:rPr lang="en-US" altLang="zh-CN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OSPF</a:t>
            </a:r>
            <a:r>
              <a:rPr lang="zh-CN" altLang="en-US" sz="20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设备形成邻居。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14" name="RemarkBack"/>
            <p:cNvSpPr/>
            <p:nvPr>
              <p:custDataLst>
                <p:tags r:id="rId18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RemarkBlock"/>
            <p:cNvSpPr/>
            <p:nvPr>
              <p:custDataLst>
                <p:tags r:id="rId19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markTitleText"/>
            <p:cNvSpPr txBox="1"/>
            <p:nvPr>
              <p:custDataLst>
                <p:tags r:id="rId20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2" name="RemarkBack"/>
          <p:cNvSpPr/>
          <p:nvPr>
            <p:custDataLst>
              <p:tags r:id="rId9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0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markTitleText"/>
          <p:cNvSpPr txBox="1"/>
          <p:nvPr>
            <p:custDataLst>
              <p:tags r:id="rId11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5906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102149"/>
            <a:ext cx="7886700" cy="1325562"/>
          </a:xfrm>
        </p:spPr>
        <p:txBody>
          <a:bodyPr/>
          <a:lstStyle/>
          <a:p>
            <a:r>
              <a:rPr kumimoji="1" lang="zh-CN" altLang="en-US" b="1" dirty="0" smtClean="0"/>
              <a:t>配置</a:t>
            </a:r>
            <a:r>
              <a:rPr kumimoji="1" lang="en-US" altLang="zh-CN" b="1" dirty="0" smtClean="0"/>
              <a:t>OSPF</a:t>
            </a:r>
            <a:r>
              <a:rPr kumimoji="1" lang="zh-CN" altLang="en-US" b="1" dirty="0" smtClean="0"/>
              <a:t>路由度量值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" r="6112" b="15015"/>
          <a:stretch/>
        </p:blipFill>
        <p:spPr>
          <a:xfrm rot="16200000">
            <a:off x="3254932" y="-801414"/>
            <a:ext cx="1904302" cy="57129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 r="10349" b="11713"/>
          <a:stretch/>
        </p:blipFill>
        <p:spPr>
          <a:xfrm rot="16200000">
            <a:off x="2795281" y="1579314"/>
            <a:ext cx="2840379" cy="56961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2810" y="5952523"/>
            <a:ext cx="455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【Serial 0/0/1】Ospf  cost  1000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32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/>
              <a:t>单区域</a:t>
            </a:r>
            <a:r>
              <a:rPr lang="en-US" altLang="zh-CN" sz="4800" dirty="0" smtClean="0"/>
              <a:t>OSPF</a:t>
            </a:r>
            <a:r>
              <a:rPr lang="zh-CN" altLang="en-US" sz="4800" dirty="0" smtClean="0"/>
              <a:t>的排错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845" y="2248929"/>
            <a:ext cx="7886700" cy="3931209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Display </a:t>
            </a:r>
            <a:r>
              <a:rPr lang="en-US" altLang="zh-CN" sz="3200" dirty="0" err="1" smtClean="0"/>
              <a:t>ospf</a:t>
            </a:r>
            <a:r>
              <a:rPr lang="en-US" altLang="zh-CN" sz="3200" dirty="0" smtClean="0"/>
              <a:t> 100 brief</a:t>
            </a:r>
            <a:endParaRPr lang="zh-CN" altLang="en-US" sz="3200" dirty="0"/>
          </a:p>
          <a:p>
            <a:r>
              <a:rPr lang="en-US" altLang="zh-CN" sz="3200" dirty="0"/>
              <a:t>Display </a:t>
            </a:r>
            <a:r>
              <a:rPr lang="en-US" altLang="zh-CN" sz="3200" dirty="0" err="1" smtClean="0"/>
              <a:t>ospf</a:t>
            </a:r>
            <a:r>
              <a:rPr lang="en-US" altLang="zh-CN" sz="3200" dirty="0" smtClean="0"/>
              <a:t> 100 interface g0/0/0</a:t>
            </a:r>
          </a:p>
          <a:p>
            <a:r>
              <a:rPr lang="en-US" altLang="zh-CN" sz="3200" dirty="0"/>
              <a:t>Display </a:t>
            </a:r>
            <a:r>
              <a:rPr lang="en-US" altLang="zh-CN" sz="3200" dirty="0" err="1" smtClean="0"/>
              <a:t>ospf</a:t>
            </a:r>
            <a:r>
              <a:rPr lang="en-US" altLang="zh-CN" sz="3200" dirty="0" smtClean="0"/>
              <a:t> 100 peer [brief]</a:t>
            </a:r>
          </a:p>
          <a:p>
            <a:r>
              <a:rPr lang="en-US" altLang="zh-CN" sz="3200" dirty="0"/>
              <a:t>Display </a:t>
            </a:r>
            <a:r>
              <a:rPr lang="en-US" altLang="zh-CN" sz="3200" dirty="0" err="1" smtClean="0"/>
              <a:t>ip</a:t>
            </a:r>
            <a:r>
              <a:rPr lang="en-US" altLang="zh-CN" sz="3200" dirty="0" smtClean="0"/>
              <a:t> routing-table protocol </a:t>
            </a:r>
            <a:r>
              <a:rPr lang="en-US" altLang="zh-CN" sz="3200" dirty="0" err="1" smtClean="0"/>
              <a:t>ospf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6393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765721" y="1745521"/>
            <a:ext cx="6775824" cy="345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63538" indent="-363538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charset="0"/>
              <a:buChar char="n"/>
            </a:pPr>
            <a:r>
              <a:rPr lang="zh-CN" altLang="en-US" sz="2400" b="1" dirty="0">
                <a:ea typeface="华文细黑" charset="0"/>
                <a:cs typeface="华文细黑" charset="0"/>
              </a:rPr>
              <a:t>熟悉</a:t>
            </a:r>
            <a:r>
              <a:rPr lang="zh-CN" altLang="en-US" sz="2400" b="1" dirty="0" smtClean="0">
                <a:ea typeface="华文细黑" charset="0"/>
                <a:cs typeface="华文细黑" charset="0"/>
              </a:rPr>
              <a:t>配置</a:t>
            </a:r>
            <a:r>
              <a:rPr lang="en-US" altLang="zh-CN" sz="2400" b="1" dirty="0" smtClean="0">
                <a:ea typeface="华文细黑" charset="0"/>
                <a:cs typeface="华文细黑" charset="0"/>
              </a:rPr>
              <a:t>OSPF</a:t>
            </a:r>
            <a:r>
              <a:rPr lang="zh-CN" altLang="en-US" sz="2400" b="1" dirty="0" smtClean="0">
                <a:ea typeface="华文细黑" charset="0"/>
                <a:cs typeface="华文细黑" charset="0"/>
              </a:rPr>
              <a:t>的认证</a:t>
            </a:r>
            <a:endParaRPr lang="en-US" altLang="zh-CN" sz="2400" b="1" dirty="0" smtClean="0">
              <a:ea typeface="华文细黑" charset="0"/>
              <a:cs typeface="华文细黑" charset="0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charset="0"/>
              <a:buChar char="n"/>
            </a:pPr>
            <a:r>
              <a:rPr lang="zh-CN" altLang="en-US" sz="2400" b="1" dirty="0">
                <a:ea typeface="华文细黑" charset="0"/>
                <a:cs typeface="华文细黑" charset="0"/>
              </a:rPr>
              <a:t>熟悉</a:t>
            </a:r>
            <a:r>
              <a:rPr lang="zh-CN" altLang="en-US" sz="2400" b="1" dirty="0" smtClean="0">
                <a:ea typeface="华文细黑" charset="0"/>
                <a:cs typeface="华文细黑" charset="0"/>
              </a:rPr>
              <a:t>配置</a:t>
            </a:r>
            <a:r>
              <a:rPr lang="en-US" altLang="zh-CN" sz="2400" b="1" dirty="0" smtClean="0">
                <a:ea typeface="华文细黑" charset="0"/>
                <a:cs typeface="华文细黑" charset="0"/>
              </a:rPr>
              <a:t>OSPF</a:t>
            </a:r>
            <a:r>
              <a:rPr lang="zh-CN" altLang="en-US" sz="2400" b="1" dirty="0" smtClean="0">
                <a:ea typeface="华文细黑" charset="0"/>
                <a:cs typeface="华文细黑" charset="0"/>
              </a:rPr>
              <a:t>网络类型和</a:t>
            </a:r>
            <a:r>
              <a:rPr lang="en-US" altLang="zh-CN" sz="2400" b="1" dirty="0" smtClean="0">
                <a:ea typeface="华文细黑" charset="0"/>
                <a:cs typeface="华文细黑" charset="0"/>
              </a:rPr>
              <a:t>DR</a:t>
            </a:r>
            <a:r>
              <a:rPr lang="zh-CN" altLang="en-US" sz="2400" b="1" dirty="0" smtClean="0">
                <a:ea typeface="华文细黑" charset="0"/>
                <a:cs typeface="华文细黑" charset="0"/>
              </a:rPr>
              <a:t>优先级</a:t>
            </a:r>
            <a:endParaRPr lang="zh-CN" altLang="en-US" sz="2400" b="1" dirty="0">
              <a:ea typeface="华文细黑" charset="0"/>
              <a:cs typeface="华文细黑" charset="0"/>
            </a:endParaRP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charset="0"/>
              <a:buChar char="n"/>
            </a:pPr>
            <a:r>
              <a:rPr lang="zh-CN" altLang="en-US" sz="2400" b="1" dirty="0">
                <a:ea typeface="华文细黑" charset="0"/>
                <a:cs typeface="华文细黑" charset="0"/>
              </a:rPr>
              <a:t>熟悉</a:t>
            </a:r>
            <a:r>
              <a:rPr lang="zh-CN" altLang="en-US" sz="2400" b="1" dirty="0" smtClean="0">
                <a:ea typeface="华文细黑" charset="0"/>
                <a:cs typeface="华文细黑" charset="0"/>
              </a:rPr>
              <a:t>配置</a:t>
            </a:r>
            <a:r>
              <a:rPr lang="en-US" altLang="zh-CN" sz="2400" b="1" dirty="0" smtClean="0">
                <a:ea typeface="华文细黑" charset="0"/>
                <a:cs typeface="华文细黑" charset="0"/>
              </a:rPr>
              <a:t>OSPF</a:t>
            </a:r>
            <a:r>
              <a:rPr lang="zh-CN" altLang="en-US" sz="2400" b="1" dirty="0" smtClean="0">
                <a:ea typeface="华文细黑" charset="0"/>
                <a:cs typeface="华文细黑" charset="0"/>
              </a:rPr>
              <a:t>计时器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charset="0"/>
              <a:buChar char="n"/>
            </a:pPr>
            <a:r>
              <a:rPr lang="zh-CN" altLang="en-US" sz="2400" b="1" dirty="0" smtClean="0">
                <a:ea typeface="华文细黑" charset="0"/>
                <a:cs typeface="华文细黑" charset="0"/>
              </a:rPr>
              <a:t>熟悉配置</a:t>
            </a:r>
            <a:r>
              <a:rPr lang="en-US" altLang="zh-CN" sz="2400" b="1" dirty="0" smtClean="0">
                <a:ea typeface="华文细黑" charset="0"/>
                <a:cs typeface="华文细黑" charset="0"/>
              </a:rPr>
              <a:t>OSPF</a:t>
            </a:r>
            <a:r>
              <a:rPr lang="zh-CN" altLang="en-US" sz="2400" b="1" dirty="0" smtClean="0">
                <a:ea typeface="华文细黑" charset="0"/>
                <a:cs typeface="华文细黑" charset="0"/>
              </a:rPr>
              <a:t>的静默接口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charset="0"/>
              <a:buChar char="n"/>
            </a:pPr>
            <a:r>
              <a:rPr lang="zh-CN" altLang="en-US" sz="2400" b="1" dirty="0">
                <a:ea typeface="华文细黑" charset="0"/>
                <a:cs typeface="华文细黑" charset="0"/>
              </a:rPr>
              <a:t>熟悉配置</a:t>
            </a:r>
            <a:r>
              <a:rPr lang="en-US" altLang="zh-CN" sz="2400" b="1" dirty="0" smtClean="0">
                <a:ea typeface="华文细黑" charset="0"/>
                <a:cs typeface="华文细黑" charset="0"/>
              </a:rPr>
              <a:t>OSPF</a:t>
            </a:r>
            <a:r>
              <a:rPr lang="zh-CN" altLang="en-US" sz="2400" b="1" dirty="0" smtClean="0">
                <a:ea typeface="华文细黑" charset="0"/>
                <a:cs typeface="华文细黑" charset="0"/>
              </a:rPr>
              <a:t>的路由度量值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tx1"/>
              </a:buClr>
              <a:buFont typeface="Wingdings" charset="0"/>
              <a:buChar char="n"/>
            </a:pPr>
            <a:r>
              <a:rPr lang="zh-CN" altLang="en-US" sz="2400" b="1" dirty="0">
                <a:ea typeface="华文细黑" charset="0"/>
                <a:cs typeface="华文细黑" charset="0"/>
              </a:rPr>
              <a:t>熟悉单</a:t>
            </a:r>
            <a:r>
              <a:rPr lang="zh-CN" altLang="en-US" sz="2400" b="1" dirty="0" smtClean="0">
                <a:ea typeface="华文细黑" charset="0"/>
                <a:cs typeface="华文细黑" charset="0"/>
              </a:rPr>
              <a:t>区域</a:t>
            </a:r>
            <a:r>
              <a:rPr lang="en-US" altLang="zh-CN" sz="2400" b="1" dirty="0" smtClean="0">
                <a:ea typeface="华文细黑" charset="0"/>
                <a:cs typeface="华文细黑" charset="0"/>
              </a:rPr>
              <a:t>OSPF</a:t>
            </a:r>
            <a:r>
              <a:rPr lang="zh-CN" altLang="en-US" sz="2400" b="1" dirty="0" smtClean="0">
                <a:ea typeface="华文细黑" charset="0"/>
                <a:cs typeface="华文细黑" charset="0"/>
              </a:rPr>
              <a:t>排错命令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641350" y="710407"/>
            <a:ext cx="351228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25" tIns="45712" rIns="91425" bIns="45712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4400" b="1" dirty="0">
                <a:solidFill>
                  <a:srgbClr val="CC0000"/>
                </a:solidFill>
                <a:latin typeface="Kaiti SC Regular"/>
                <a:ea typeface="华文细黑" charset="0"/>
                <a:cs typeface="Kaiti SC Regular"/>
              </a:rPr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130107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OSPF</a:t>
            </a:r>
            <a:r>
              <a:rPr lang="zh-CN" altLang="en-US" sz="3600" dirty="0" smtClean="0"/>
              <a:t>工作过程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845" y="1309817"/>
            <a:ext cx="7886700" cy="487032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2800" dirty="0" smtClean="0"/>
              <a:t>(</a:t>
            </a:r>
            <a:r>
              <a:rPr lang="en-US" altLang="zh-CN" sz="2800" dirty="0"/>
              <a:t>1)</a:t>
            </a:r>
            <a:r>
              <a:rPr lang="zh-CN" altLang="en-US" sz="2800" dirty="0"/>
              <a:t>了解自身链路</a:t>
            </a:r>
          </a:p>
          <a:p>
            <a:r>
              <a:rPr lang="zh-CN" altLang="en-US" sz="2800" dirty="0"/>
              <a:t>每台路由器了解其自身的链路，即与其直连的网络。</a:t>
            </a:r>
            <a:r>
              <a:rPr lang="zh-CN" altLang="en-US" sz="2800" baseline="30000" dirty="0"/>
              <a:t> </a:t>
            </a:r>
            <a:endParaRPr lang="en-US" altLang="zh-CN" sz="2800" baseline="30000" dirty="0" smtClean="0"/>
          </a:p>
          <a:p>
            <a:endParaRPr lang="zh-CN" altLang="en-US" sz="2800" dirty="0"/>
          </a:p>
          <a:p>
            <a:r>
              <a:rPr lang="en-US" altLang="zh-CN" sz="2800" dirty="0"/>
              <a:t>(2)</a:t>
            </a:r>
            <a:r>
              <a:rPr lang="zh-CN" altLang="en-US" sz="2800" dirty="0"/>
              <a:t>寻找邻居</a:t>
            </a:r>
          </a:p>
          <a:p>
            <a:r>
              <a:rPr lang="zh-CN" altLang="en-US" sz="2800" dirty="0" smtClean="0"/>
              <a:t>先</a:t>
            </a:r>
            <a:r>
              <a:rPr lang="zh-CN" altLang="en-US" sz="2800" dirty="0"/>
              <a:t>寻找网络中可与自己交换链路状态信息的周边</a:t>
            </a:r>
            <a:r>
              <a:rPr lang="zh-CN" altLang="en-US" sz="2800" dirty="0" smtClean="0"/>
              <a:t>路由器，可以</a:t>
            </a:r>
            <a:r>
              <a:rPr lang="zh-CN" altLang="en-US" sz="2800" dirty="0"/>
              <a:t>交互链路状态信息的路由器互为邻居</a:t>
            </a:r>
            <a:r>
              <a:rPr lang="zh-CN" altLang="en-US" sz="2800" dirty="0" smtClean="0"/>
              <a:t>。</a:t>
            </a:r>
            <a:endParaRPr lang="en-US" altLang="zh-CN" sz="2800" baseline="30000" dirty="0" smtClean="0"/>
          </a:p>
          <a:p>
            <a:endParaRPr lang="en-US" altLang="zh-CN" sz="2800" baseline="30000" dirty="0"/>
          </a:p>
          <a:p>
            <a:r>
              <a:rPr lang="en-US" altLang="zh-CN" sz="2800" dirty="0" smtClean="0"/>
              <a:t>(</a:t>
            </a:r>
            <a:r>
              <a:rPr lang="en-US" altLang="zh-CN" sz="2800" dirty="0"/>
              <a:t>3)</a:t>
            </a:r>
            <a:r>
              <a:rPr lang="zh-CN" altLang="en-US" sz="2800" dirty="0"/>
              <a:t>创建链路状态数据包</a:t>
            </a:r>
          </a:p>
          <a:p>
            <a:r>
              <a:rPr lang="zh-CN" altLang="en-US" sz="2800" dirty="0"/>
              <a:t>路由器一旦建立了邻居关系，就可以创建链路状态数据包</a:t>
            </a:r>
            <a:r>
              <a:rPr lang="zh-CN" altLang="en-US" sz="2800" dirty="0" smtClean="0"/>
              <a:t>。</a:t>
            </a:r>
            <a:endParaRPr lang="en-US" altLang="zh-CN" sz="2800" baseline="30000" dirty="0" smtClean="0"/>
          </a:p>
          <a:p>
            <a:endParaRPr lang="zh-CN" altLang="en-US" sz="2800" dirty="0"/>
          </a:p>
          <a:p>
            <a:r>
              <a:rPr lang="en-US" altLang="zh-CN" sz="2800" dirty="0"/>
              <a:t>(4)</a:t>
            </a:r>
            <a:r>
              <a:rPr lang="zh-CN" altLang="en-US" sz="2800" dirty="0"/>
              <a:t>链路状态信息传递</a:t>
            </a:r>
          </a:p>
          <a:p>
            <a:r>
              <a:rPr lang="zh-CN" altLang="en-US" sz="2800" dirty="0"/>
              <a:t>路由器将描述链路状态的</a:t>
            </a:r>
            <a:r>
              <a:rPr lang="en-US" altLang="zh-CN" sz="2800" dirty="0"/>
              <a:t>LSA</a:t>
            </a:r>
            <a:r>
              <a:rPr lang="zh-CN" altLang="en-US" sz="2800" dirty="0"/>
              <a:t>泛洪到邻居，最终形成包含网络完整链路状态信息的链路状态数据库</a:t>
            </a:r>
            <a:r>
              <a:rPr lang="zh-CN" altLang="en-US" sz="2800" dirty="0" smtClean="0"/>
              <a:t>。</a:t>
            </a:r>
            <a:endParaRPr lang="en-US" altLang="zh-CN" sz="2800" baseline="30000" dirty="0" smtClean="0"/>
          </a:p>
          <a:p>
            <a:endParaRPr lang="zh-CN" altLang="en-US" sz="2800" dirty="0"/>
          </a:p>
          <a:p>
            <a:r>
              <a:rPr lang="en-US" altLang="zh-CN" sz="2800" dirty="0"/>
              <a:t>(5)</a:t>
            </a:r>
            <a:r>
              <a:rPr lang="zh-CN" altLang="en-US" sz="2800" dirty="0"/>
              <a:t>计算路由</a:t>
            </a:r>
          </a:p>
          <a:p>
            <a:r>
              <a:rPr lang="zh-CN" altLang="en-US" sz="2800" dirty="0"/>
              <a:t>路由区域内的每台路由器都可以使用</a:t>
            </a:r>
            <a:r>
              <a:rPr lang="en-US" altLang="zh-CN" sz="2800" dirty="0"/>
              <a:t>SPF</a:t>
            </a:r>
            <a:r>
              <a:rPr lang="zh-CN" altLang="en-US" sz="2800" dirty="0"/>
              <a:t>算法来独立计算路由。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9863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518984"/>
            <a:ext cx="7886700" cy="675502"/>
          </a:xfrm>
        </p:spPr>
        <p:txBody>
          <a:bodyPr>
            <a:normAutofit/>
          </a:bodyPr>
          <a:lstStyle/>
          <a:p>
            <a:r>
              <a:rPr lang="en-US" altLang="zh-CN" b="1" dirty="0"/>
              <a:t>OSPF</a:t>
            </a:r>
            <a:r>
              <a:rPr lang="zh-CN" altLang="en-US" b="1" dirty="0"/>
              <a:t>协议主要</a:t>
            </a:r>
            <a:r>
              <a:rPr lang="zh-CN" altLang="en-US" b="1" dirty="0" smtClean="0"/>
              <a:t>优点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3845" y="1359243"/>
            <a:ext cx="7886700" cy="482089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en-US" altLang="zh-CN" sz="2800" dirty="0"/>
              <a:t>OSPF </a:t>
            </a:r>
            <a:r>
              <a:rPr lang="zh-CN" altLang="en-US" sz="2800" dirty="0"/>
              <a:t>适合在大范围的</a:t>
            </a:r>
            <a:r>
              <a:rPr lang="zh-CN" altLang="en-US" sz="2800" dirty="0" smtClean="0"/>
              <a:t>网络；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）组播触发式</a:t>
            </a:r>
            <a:r>
              <a:rPr lang="zh-CN" altLang="en-US" sz="2800" dirty="0" smtClean="0"/>
              <a:t>更新；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）收敛速度</a:t>
            </a:r>
            <a:r>
              <a:rPr lang="zh-CN" altLang="en-US" sz="2800" dirty="0" smtClean="0"/>
              <a:t>快；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）以开销作为度</a:t>
            </a:r>
            <a:r>
              <a:rPr lang="zh-CN" altLang="en-US" sz="2800" dirty="0" smtClean="0"/>
              <a:t>量值；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 smtClean="0"/>
              <a:t>）避免</a:t>
            </a:r>
            <a:r>
              <a:rPr lang="zh-CN" altLang="en-US" sz="2800" dirty="0"/>
              <a:t>路由</a:t>
            </a:r>
            <a:r>
              <a:rPr lang="zh-CN" altLang="en-US" sz="2800" dirty="0" smtClean="0"/>
              <a:t>环路；</a:t>
            </a:r>
            <a:endParaRPr lang="zh-CN" altLang="en-US" sz="2800" dirty="0"/>
          </a:p>
          <a:p>
            <a:r>
              <a:rPr lang="zh-CN" altLang="en-US" sz="2800" dirty="0"/>
              <a:t>（</a:t>
            </a:r>
            <a:r>
              <a:rPr lang="en-US" altLang="zh-CN" sz="2800" dirty="0"/>
              <a:t>6</a:t>
            </a:r>
            <a:r>
              <a:rPr lang="zh-CN" altLang="en-US" sz="2800" dirty="0"/>
              <a:t>）应用</a:t>
            </a:r>
            <a:r>
              <a:rPr lang="zh-CN" altLang="en-US" sz="2800" dirty="0" smtClean="0"/>
              <a:t>广泛。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96519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6223" y="36246"/>
            <a:ext cx="7886700" cy="911105"/>
          </a:xfrm>
        </p:spPr>
        <p:txBody>
          <a:bodyPr/>
          <a:lstStyle/>
          <a:p>
            <a:r>
              <a:rPr lang="en-US" altLang="zh-CN" sz="3200" b="1" dirty="0" smtClean="0">
                <a:ea typeface="华文细黑" charset="0"/>
                <a:cs typeface="华文细黑" charset="0"/>
              </a:rPr>
              <a:t>OSPF--</a:t>
            </a:r>
            <a:r>
              <a:rPr lang="zh-CN" altLang="en-US" sz="3200" b="1" dirty="0" smtClean="0">
                <a:ea typeface="华文细黑" charset="0"/>
                <a:cs typeface="华文细黑" charset="0"/>
              </a:rPr>
              <a:t>链路、链路状态、区域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7942" y="840260"/>
            <a:ext cx="7886700" cy="6017739"/>
          </a:xfrm>
        </p:spPr>
        <p:txBody>
          <a:bodyPr>
            <a:noAutofit/>
          </a:bodyPr>
          <a:lstStyle/>
          <a:p>
            <a:r>
              <a:rPr lang="zh-CN" altLang="en-US" sz="1800" b="1" dirty="0"/>
              <a:t>链路（</a:t>
            </a:r>
            <a:r>
              <a:rPr lang="en-US" altLang="zh-CN" sz="1800" b="1" dirty="0"/>
              <a:t>Link</a:t>
            </a:r>
            <a:r>
              <a:rPr lang="zh-CN" altLang="en-US" sz="1800" b="1" dirty="0"/>
              <a:t>）</a:t>
            </a:r>
          </a:p>
          <a:p>
            <a:r>
              <a:rPr lang="zh-CN" altLang="en-US" sz="1800" dirty="0"/>
              <a:t>就是路由器上的接口，在这里，应该指运行在</a:t>
            </a:r>
            <a:r>
              <a:rPr lang="en-US" altLang="zh-CN" sz="1800" dirty="0"/>
              <a:t>OSPF</a:t>
            </a:r>
            <a:r>
              <a:rPr lang="zh-CN" altLang="en-US" sz="1800" dirty="0"/>
              <a:t>进程下的接口。</a:t>
            </a:r>
          </a:p>
          <a:p>
            <a:r>
              <a:rPr lang="zh-CN" altLang="en-US" sz="1800" b="1" dirty="0"/>
              <a:t>链路状态（</a:t>
            </a:r>
            <a:r>
              <a:rPr lang="en-US" altLang="zh-CN" sz="1800" b="1" dirty="0"/>
              <a:t>Link-State</a:t>
            </a:r>
            <a:r>
              <a:rPr lang="zh-CN" altLang="en-US" sz="1800" b="1" dirty="0"/>
              <a:t>）</a:t>
            </a:r>
          </a:p>
          <a:p>
            <a:r>
              <a:rPr lang="zh-CN" altLang="en-US" sz="1800" dirty="0"/>
              <a:t>链路状态（</a:t>
            </a:r>
            <a:r>
              <a:rPr lang="en-US" altLang="zh-CN" sz="1800" dirty="0"/>
              <a:t>LSA</a:t>
            </a:r>
            <a:r>
              <a:rPr lang="zh-CN" altLang="en-US" sz="1800" dirty="0"/>
              <a:t>）就是</a:t>
            </a:r>
            <a:r>
              <a:rPr lang="en-US" altLang="zh-CN" sz="1800" dirty="0"/>
              <a:t>OSPF</a:t>
            </a:r>
            <a:r>
              <a:rPr lang="zh-CN" altLang="en-US" sz="1800" dirty="0"/>
              <a:t>接口上的描述信息，例如</a:t>
            </a:r>
            <a:r>
              <a:rPr lang="zh-CN" altLang="en-US" sz="1800" dirty="0">
                <a:solidFill>
                  <a:srgbClr val="FF0000"/>
                </a:solidFill>
              </a:rPr>
              <a:t>接口上的</a:t>
            </a:r>
            <a:r>
              <a:rPr lang="en-US" altLang="zh-CN" sz="1800" dirty="0">
                <a:solidFill>
                  <a:srgbClr val="FF0000"/>
                </a:solidFill>
              </a:rPr>
              <a:t>IP</a:t>
            </a:r>
            <a:r>
              <a:rPr lang="zh-CN" altLang="en-US" sz="1800" dirty="0">
                <a:solidFill>
                  <a:srgbClr val="FF0000"/>
                </a:solidFill>
              </a:rPr>
              <a:t>地址，子网掩码，网络类型，</a:t>
            </a:r>
            <a:r>
              <a:rPr lang="en-US" altLang="zh-CN" sz="1800" dirty="0">
                <a:solidFill>
                  <a:srgbClr val="FF0000"/>
                </a:solidFill>
              </a:rPr>
              <a:t>Cost</a:t>
            </a:r>
            <a:r>
              <a:rPr lang="zh-CN" altLang="en-US" sz="1800" dirty="0">
                <a:solidFill>
                  <a:srgbClr val="FF0000"/>
                </a:solidFill>
              </a:rPr>
              <a:t>值</a:t>
            </a:r>
            <a:r>
              <a:rPr lang="zh-CN" altLang="en-US" sz="1800" dirty="0"/>
              <a:t>等等，</a:t>
            </a:r>
            <a:r>
              <a:rPr lang="en-US" altLang="zh-CN" sz="1800" dirty="0"/>
              <a:t>OSPF</a:t>
            </a:r>
            <a:r>
              <a:rPr lang="zh-CN" altLang="en-US" sz="1800" dirty="0"/>
              <a:t>路由器之间交换的并不是路由表，而是</a:t>
            </a:r>
            <a:r>
              <a:rPr lang="zh-CN" altLang="en-US" sz="1800" dirty="0">
                <a:solidFill>
                  <a:srgbClr val="FF0000"/>
                </a:solidFill>
              </a:rPr>
              <a:t>链路状态（</a:t>
            </a:r>
            <a:r>
              <a:rPr lang="en-US" altLang="zh-CN" sz="1800" dirty="0">
                <a:solidFill>
                  <a:srgbClr val="FF0000"/>
                </a:solidFill>
              </a:rPr>
              <a:t>LSA</a:t>
            </a:r>
            <a:r>
              <a:rPr lang="zh-CN" altLang="en-US" sz="1800" dirty="0"/>
              <a:t>），</a:t>
            </a:r>
            <a:r>
              <a:rPr lang="en-US" altLang="zh-CN" sz="1800" dirty="0"/>
              <a:t>OSPF</a:t>
            </a:r>
            <a:r>
              <a:rPr lang="zh-CN" altLang="en-US" sz="1800" dirty="0"/>
              <a:t>通过获得网络中所有的链路状态信息，从而计算出到达每个目标精确的网络路径。</a:t>
            </a:r>
            <a:r>
              <a:rPr lang="en-US" altLang="zh-CN" sz="1800" dirty="0"/>
              <a:t>OSPF</a:t>
            </a:r>
            <a:r>
              <a:rPr lang="zh-CN" altLang="en-US" sz="1800" dirty="0"/>
              <a:t>路由器会将自己所有的链路状态毫不保留地全部发给邻居，邻居将收到的链路状态全部放入链路状态数据库（</a:t>
            </a:r>
            <a:r>
              <a:rPr lang="en-US" altLang="zh-CN" sz="1800" dirty="0"/>
              <a:t>Link-State Database</a:t>
            </a:r>
            <a:r>
              <a:rPr lang="zh-CN" altLang="en-US" sz="1800" dirty="0"/>
              <a:t>），邻居再发给自己的所有邻居，并且在传递</a:t>
            </a:r>
            <a:r>
              <a:rPr lang="zh-CN" altLang="en-US" sz="1800" dirty="0" smtClean="0"/>
              <a:t>过程中，</a:t>
            </a:r>
            <a:r>
              <a:rPr lang="zh-CN" altLang="en-US" sz="1800" dirty="0"/>
              <a:t>绝对不会有任何更改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r>
              <a:rPr lang="en-US" altLang="zh-CN" sz="1800" b="1" dirty="0" smtClean="0"/>
              <a:t>OSPF</a:t>
            </a:r>
            <a:r>
              <a:rPr lang="zh-CN" altLang="en-US" sz="1800" b="1" dirty="0"/>
              <a:t>区域</a:t>
            </a:r>
          </a:p>
          <a:p>
            <a:r>
              <a:rPr lang="zh-CN" altLang="en-US" sz="1800" dirty="0"/>
              <a:t>因为</a:t>
            </a:r>
            <a:r>
              <a:rPr lang="en-US" altLang="zh-CN" sz="1800" dirty="0"/>
              <a:t>OSPF</a:t>
            </a:r>
            <a:r>
              <a:rPr lang="zh-CN" altLang="en-US" sz="1800" dirty="0"/>
              <a:t>路由器之间会将所有的链路状态（</a:t>
            </a:r>
            <a:r>
              <a:rPr lang="en-US" altLang="zh-CN" sz="1800" dirty="0"/>
              <a:t>LSA</a:t>
            </a:r>
            <a:r>
              <a:rPr lang="zh-CN" altLang="en-US" sz="1800" dirty="0"/>
              <a:t>）相互交换，毫不保留，当网络规模达到一定程度时，</a:t>
            </a:r>
            <a:r>
              <a:rPr lang="en-US" altLang="zh-CN" sz="1800" dirty="0"/>
              <a:t>LSA</a:t>
            </a:r>
            <a:r>
              <a:rPr lang="zh-CN" altLang="en-US" sz="1800" dirty="0"/>
              <a:t>将形成一个庞大的数据库，势必会给</a:t>
            </a:r>
            <a:r>
              <a:rPr lang="en-US" altLang="zh-CN" sz="1800" dirty="0"/>
              <a:t>OSPF</a:t>
            </a:r>
            <a:r>
              <a:rPr lang="zh-CN" altLang="en-US" sz="1800" dirty="0"/>
              <a:t>计算带来巨大的压力；为了能够降低</a:t>
            </a:r>
            <a:r>
              <a:rPr lang="en-US" altLang="zh-CN" sz="1800" dirty="0"/>
              <a:t>OSPF</a:t>
            </a:r>
            <a:r>
              <a:rPr lang="zh-CN" altLang="en-US" sz="1800" dirty="0"/>
              <a:t>计算的复杂程度，缓存计算压力，</a:t>
            </a:r>
            <a:r>
              <a:rPr lang="en-US" altLang="zh-CN" sz="1800" dirty="0"/>
              <a:t>OSPF</a:t>
            </a:r>
            <a:r>
              <a:rPr lang="zh-CN" altLang="en-US" sz="1800" dirty="0"/>
              <a:t>采用分区域计算，将网络中所有</a:t>
            </a:r>
            <a:r>
              <a:rPr lang="en-US" altLang="zh-CN" sz="1800" dirty="0"/>
              <a:t>OSPF</a:t>
            </a:r>
            <a:r>
              <a:rPr lang="zh-CN" altLang="en-US" sz="1800" dirty="0"/>
              <a:t>路由器划分成不同的区域，每个区域负责各自区域精确的</a:t>
            </a:r>
            <a:r>
              <a:rPr lang="en-US" altLang="zh-CN" sz="1800" dirty="0"/>
              <a:t>LSA</a:t>
            </a:r>
            <a:r>
              <a:rPr lang="zh-CN" altLang="en-US" sz="1800" dirty="0"/>
              <a:t>传递与路由计算，然后再将一个区域的</a:t>
            </a:r>
            <a:r>
              <a:rPr lang="en-US" altLang="zh-CN" sz="1800" dirty="0"/>
              <a:t>LSA</a:t>
            </a:r>
            <a:r>
              <a:rPr lang="zh-CN" altLang="en-US" sz="1800" dirty="0"/>
              <a:t>简化和汇总之后转发到另外一个区域，这样一来，在区域内部，拥有网络精确的</a:t>
            </a:r>
            <a:r>
              <a:rPr lang="en-US" altLang="zh-CN" sz="1800" dirty="0"/>
              <a:t>LSA</a:t>
            </a:r>
            <a:r>
              <a:rPr lang="zh-CN" altLang="en-US" sz="1800" dirty="0"/>
              <a:t>，而在不同区域，则传递简化的</a:t>
            </a:r>
            <a:r>
              <a:rPr lang="en-US" altLang="zh-CN" sz="1800" dirty="0"/>
              <a:t>LSA</a:t>
            </a:r>
            <a:r>
              <a:rPr lang="zh-CN" altLang="en-US" sz="1800" dirty="0"/>
              <a:t>。区域的划分为了能够尽量设计成无环网络，所以采用了</a:t>
            </a:r>
            <a:r>
              <a:rPr lang="en-US" altLang="zh-CN" sz="1800" dirty="0"/>
              <a:t>Hub-Spoke</a:t>
            </a:r>
            <a:r>
              <a:rPr lang="zh-CN" altLang="en-US" sz="1800" dirty="0"/>
              <a:t>的拓朴架构，也就是采用核心与分支的拓朴</a:t>
            </a: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15295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OSPF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路由器之间交换的并不是路由表，而是链路状态，包括接口上的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，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等等，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269-39BA-4559-AE69-D37735FC4520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23</a:t>
            </a:fld>
            <a:endParaRPr kumimoji="1" lang="zh-CN" altLang="en-US"/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4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4683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91620"/>
            <a:ext cx="7886700" cy="952294"/>
          </a:xfrm>
        </p:spPr>
        <p:txBody>
          <a:bodyPr/>
          <a:lstStyle/>
          <a:p>
            <a:r>
              <a:rPr lang="en-US" altLang="zh-CN" sz="3600" b="1" dirty="0" smtClean="0">
                <a:ea typeface="华文细黑" charset="0"/>
                <a:cs typeface="华文细黑" charset="0"/>
              </a:rPr>
              <a:t>OSPF--</a:t>
            </a:r>
            <a:r>
              <a:rPr lang="zh-CN" altLang="en-US" sz="3600" b="1" dirty="0" smtClean="0">
                <a:ea typeface="华文细黑" charset="0"/>
                <a:cs typeface="华文细黑" charset="0"/>
              </a:rPr>
              <a:t>邻居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85800" y="1243914"/>
            <a:ext cx="8458200" cy="4637329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OSPF</a:t>
            </a:r>
            <a:r>
              <a:rPr lang="zh-CN" altLang="en-US" sz="2400" dirty="0"/>
              <a:t>只有邻居之间才会交换</a:t>
            </a:r>
            <a:r>
              <a:rPr lang="en-US" altLang="zh-CN" sz="2400" dirty="0"/>
              <a:t>LSA</a:t>
            </a:r>
            <a:r>
              <a:rPr lang="zh-CN" altLang="en-US" sz="2400" dirty="0"/>
              <a:t>，路由器会将链路状态数据库中所有的内容毫不保留地发给所有邻居，要想在</a:t>
            </a:r>
            <a:r>
              <a:rPr lang="en-US" altLang="zh-CN" sz="2400" dirty="0"/>
              <a:t>OSPF</a:t>
            </a:r>
            <a:r>
              <a:rPr lang="zh-CN" altLang="en-US" sz="2400" dirty="0"/>
              <a:t>路由器之间交换</a:t>
            </a:r>
            <a:r>
              <a:rPr lang="en-US" altLang="zh-CN" sz="2400" dirty="0"/>
              <a:t>LSA</a:t>
            </a:r>
            <a:r>
              <a:rPr lang="zh-CN" altLang="en-US" sz="2400" dirty="0"/>
              <a:t>，必须先形成</a:t>
            </a:r>
            <a:r>
              <a:rPr lang="en-US" altLang="zh-CN" sz="2400" dirty="0"/>
              <a:t>OSPF</a:t>
            </a:r>
            <a:r>
              <a:rPr lang="zh-CN" altLang="en-US" sz="2400" dirty="0"/>
              <a:t>邻居，</a:t>
            </a:r>
            <a:r>
              <a:rPr lang="en-US" altLang="zh-CN" sz="2400" dirty="0"/>
              <a:t>OSPF</a:t>
            </a:r>
            <a:r>
              <a:rPr lang="zh-CN" altLang="en-US" sz="2400" dirty="0"/>
              <a:t>邻居靠发送</a:t>
            </a:r>
            <a:r>
              <a:rPr lang="en-US" altLang="zh-CN" sz="2400" dirty="0">
                <a:solidFill>
                  <a:srgbClr val="FF0000"/>
                </a:solidFill>
              </a:rPr>
              <a:t>Hello</a:t>
            </a:r>
            <a:r>
              <a:rPr lang="zh-CN" altLang="en-US" sz="2400" dirty="0">
                <a:solidFill>
                  <a:srgbClr val="FF0000"/>
                </a:solidFill>
              </a:rPr>
              <a:t>包</a:t>
            </a:r>
            <a:r>
              <a:rPr lang="zh-CN" altLang="en-US" sz="2400" dirty="0"/>
              <a:t>来建立和维护，</a:t>
            </a:r>
            <a:r>
              <a:rPr lang="en-US" altLang="zh-CN" sz="2400" dirty="0"/>
              <a:t>Hello</a:t>
            </a:r>
            <a:r>
              <a:rPr lang="zh-CN" altLang="en-US" sz="2400" dirty="0"/>
              <a:t>包会在启动了</a:t>
            </a:r>
            <a:r>
              <a:rPr lang="en-US" altLang="zh-CN" sz="2400" dirty="0"/>
              <a:t>OSPF</a:t>
            </a:r>
            <a:r>
              <a:rPr lang="zh-CN" altLang="en-US" sz="2400" dirty="0"/>
              <a:t>的接口上周期性发送，在不同的网络中，发送</a:t>
            </a:r>
            <a:r>
              <a:rPr lang="en-US" altLang="zh-CN" sz="2400" dirty="0"/>
              <a:t>Hello</a:t>
            </a:r>
            <a:r>
              <a:rPr lang="zh-CN" altLang="en-US" sz="2400" dirty="0"/>
              <a:t>包的间隔也会不同，当超过</a:t>
            </a:r>
            <a:r>
              <a:rPr lang="en-US" altLang="zh-CN" sz="2400" dirty="0"/>
              <a:t>4</a:t>
            </a:r>
            <a:r>
              <a:rPr lang="zh-CN" altLang="en-US" sz="2400" dirty="0"/>
              <a:t>倍的</a:t>
            </a:r>
            <a:r>
              <a:rPr lang="en-US" altLang="zh-CN" sz="2400" dirty="0"/>
              <a:t>Hello</a:t>
            </a:r>
            <a:r>
              <a:rPr lang="zh-CN" altLang="en-US" sz="2400" dirty="0"/>
              <a:t>时间，也就是</a:t>
            </a:r>
            <a:r>
              <a:rPr lang="en-US" altLang="zh-CN" sz="2400" dirty="0"/>
              <a:t>Dead</a:t>
            </a:r>
            <a:r>
              <a:rPr lang="zh-CN" altLang="en-US" sz="2400" dirty="0"/>
              <a:t>时间过后还没有收到邻居的</a:t>
            </a:r>
            <a:r>
              <a:rPr lang="en-US" altLang="zh-CN" sz="2400" dirty="0"/>
              <a:t>Hello</a:t>
            </a:r>
            <a:r>
              <a:rPr lang="zh-CN" altLang="en-US" sz="2400" dirty="0"/>
              <a:t>包，邻居关系将被断开。</a:t>
            </a:r>
            <a:br>
              <a:rPr lang="zh-CN" altLang="en-US" sz="2400" dirty="0"/>
            </a:br>
            <a:r>
              <a:rPr lang="zh-CN" altLang="en-US" sz="2400" dirty="0"/>
              <a:t/>
            </a:r>
            <a:br>
              <a:rPr lang="zh-CN" altLang="en-US" sz="2400" dirty="0"/>
            </a:br>
            <a:endParaRPr lang="en-US" altLang="zh-CN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C8B444D-CB38-4016-8F9D-46EA0D058BEB}" type="datetime5">
              <a:rPr kumimoji="1" lang="zh-CN" altLang="en-US" smtClean="0"/>
              <a:t>2020/11/12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686050" y="6356351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283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91620"/>
            <a:ext cx="7886700" cy="952294"/>
          </a:xfrm>
        </p:spPr>
        <p:txBody>
          <a:bodyPr/>
          <a:lstStyle/>
          <a:p>
            <a:r>
              <a:rPr lang="en-US" altLang="zh-CN" sz="3600" b="1" dirty="0" smtClean="0">
                <a:ea typeface="华文细黑" charset="0"/>
                <a:cs typeface="华文细黑" charset="0"/>
              </a:rPr>
              <a:t>OSPF--</a:t>
            </a:r>
            <a:r>
              <a:rPr lang="zh-CN" altLang="en-US" sz="3600" b="1" dirty="0" smtClean="0">
                <a:ea typeface="华文细黑" charset="0"/>
                <a:cs typeface="华文细黑" charset="0"/>
              </a:rPr>
              <a:t>邻居条件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85800" y="1243914"/>
            <a:ext cx="8458200" cy="4637329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两</a:t>
            </a:r>
            <a:r>
              <a:rPr lang="zh-CN" altLang="en-US" sz="2400" dirty="0"/>
              <a:t>台</a:t>
            </a:r>
            <a:r>
              <a:rPr lang="en-US" altLang="zh-CN" sz="2400" dirty="0"/>
              <a:t>OSPF</a:t>
            </a:r>
            <a:r>
              <a:rPr lang="zh-CN" altLang="en-US" sz="2400" dirty="0"/>
              <a:t>路由器必须满足</a:t>
            </a:r>
            <a:r>
              <a:rPr lang="en-US" altLang="zh-CN" sz="2400" dirty="0"/>
              <a:t>4</a:t>
            </a:r>
            <a:r>
              <a:rPr lang="zh-CN" altLang="en-US" sz="2400" dirty="0"/>
              <a:t>个条件，才能形成</a:t>
            </a:r>
            <a:r>
              <a:rPr lang="en-US" altLang="zh-CN" sz="2400" dirty="0"/>
              <a:t>OSPF</a:t>
            </a:r>
            <a:r>
              <a:rPr lang="zh-CN" altLang="en-US" sz="2400" dirty="0"/>
              <a:t>邻居，</a:t>
            </a:r>
            <a:r>
              <a:rPr lang="en-US" altLang="zh-CN" sz="2400" dirty="0"/>
              <a:t>4</a:t>
            </a:r>
            <a:r>
              <a:rPr lang="zh-CN" altLang="en-US" sz="2400" dirty="0"/>
              <a:t>个必备条件如下：</a:t>
            </a:r>
            <a:br>
              <a:rPr lang="zh-CN" altLang="en-US" sz="2400" dirty="0"/>
            </a:br>
            <a:r>
              <a:rPr lang="en-US" altLang="zh-CN" sz="2400" b="1" dirty="0" smtClean="0"/>
              <a:t>1.Area-id</a:t>
            </a:r>
            <a:r>
              <a:rPr lang="zh-CN" altLang="en-US" sz="2400" b="1" dirty="0" smtClean="0"/>
              <a:t>（区域号码）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r>
              <a:rPr lang="zh-CN" altLang="en-US" sz="2400" dirty="0" smtClean="0"/>
              <a:t>即路由器之间必须配置在相同的</a:t>
            </a:r>
            <a:r>
              <a:rPr lang="en-US" altLang="zh-CN" sz="2400" dirty="0" smtClean="0"/>
              <a:t>OSPF</a:t>
            </a:r>
            <a:r>
              <a:rPr lang="zh-CN" altLang="en-US" sz="2400" dirty="0" smtClean="0"/>
              <a:t>区域，否则无法形成邻居。</a:t>
            </a:r>
            <a:br>
              <a:rPr lang="zh-CN" altLang="en-US" sz="2400" dirty="0" smtClean="0"/>
            </a:br>
            <a:r>
              <a:rPr lang="en-US" altLang="zh-CN" sz="2400" b="1" dirty="0" smtClean="0"/>
              <a:t>2.Hello and Dead Interval</a:t>
            </a: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Hello</a:t>
            </a:r>
            <a:r>
              <a:rPr lang="zh-CN" altLang="en-US" sz="2400" b="1" dirty="0" smtClean="0"/>
              <a:t>时间与</a:t>
            </a:r>
            <a:r>
              <a:rPr lang="en-US" altLang="zh-CN" sz="2400" b="1" dirty="0" smtClean="0"/>
              <a:t>Dead</a:t>
            </a:r>
            <a:r>
              <a:rPr lang="zh-CN" altLang="en-US" sz="2400" b="1" dirty="0" smtClean="0"/>
              <a:t>时间）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r>
              <a:rPr lang="zh-CN" altLang="en-US" sz="2400" dirty="0" smtClean="0"/>
              <a:t>即路由器之间的</a:t>
            </a:r>
            <a:r>
              <a:rPr lang="en-US" altLang="zh-CN" sz="2400" dirty="0" smtClean="0"/>
              <a:t>Hello</a:t>
            </a:r>
            <a:r>
              <a:rPr lang="zh-CN" altLang="en-US" sz="2400" dirty="0" smtClean="0"/>
              <a:t>时间和</a:t>
            </a:r>
            <a:r>
              <a:rPr lang="en-US" altLang="zh-CN" sz="2400" dirty="0" smtClean="0"/>
              <a:t>Dead</a:t>
            </a:r>
            <a:r>
              <a:rPr lang="zh-CN" altLang="en-US" sz="2400" dirty="0" smtClean="0"/>
              <a:t>时间必须一致，否则无法形成邻居。</a:t>
            </a:r>
            <a:br>
              <a:rPr lang="zh-CN" altLang="en-US" sz="2400" dirty="0" smtClean="0"/>
            </a:br>
            <a:r>
              <a:rPr lang="en-US" altLang="zh-CN" sz="2400" b="1" dirty="0" smtClean="0"/>
              <a:t>3.Authentication</a:t>
            </a:r>
            <a:r>
              <a:rPr lang="zh-CN" altLang="en-US" sz="2400" b="1" dirty="0" smtClean="0"/>
              <a:t>（认证）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r>
              <a:rPr lang="zh-CN" altLang="en-US" sz="2400" dirty="0" smtClean="0"/>
              <a:t>路由器之间必须配置相同的认证密码，如果密码不同，则无法形成邻居。</a:t>
            </a:r>
            <a:br>
              <a:rPr lang="zh-CN" altLang="en-US" sz="2400" dirty="0" smtClean="0"/>
            </a:br>
            <a:r>
              <a:rPr lang="en-US" altLang="zh-CN" sz="2400" b="1" dirty="0" smtClean="0"/>
              <a:t>4.Stub Area Flag</a:t>
            </a:r>
            <a:r>
              <a:rPr lang="zh-CN" altLang="en-US" sz="2400" b="1" dirty="0" smtClean="0"/>
              <a:t>（末节标签）</a:t>
            </a: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r>
              <a:rPr lang="zh-CN" altLang="en-US" sz="2400" dirty="0" smtClean="0"/>
              <a:t>路由器之间的末节标签必须一致，即处在相同的末节区域内，否则无法形成邻居。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5A388D5-C06E-46DE-AFCC-F30D24AC1C3A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686050" y="6356351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908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91620"/>
            <a:ext cx="7886700" cy="952294"/>
          </a:xfrm>
        </p:spPr>
        <p:txBody>
          <a:bodyPr/>
          <a:lstStyle/>
          <a:p>
            <a:r>
              <a:rPr lang="en-US" altLang="zh-CN" sz="3600" b="1" dirty="0" smtClean="0">
                <a:ea typeface="华文细黑" charset="0"/>
                <a:cs typeface="华文细黑" charset="0"/>
              </a:rPr>
              <a:t>OSPF--</a:t>
            </a:r>
            <a:r>
              <a:rPr lang="zh-CN" altLang="en-US" sz="3600" b="1" dirty="0" smtClean="0">
                <a:ea typeface="华文细黑" charset="0"/>
                <a:cs typeface="华文细黑" charset="0"/>
              </a:rPr>
              <a:t>邻接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8650" y="1351006"/>
            <a:ext cx="8458200" cy="4637329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两</a:t>
            </a:r>
            <a:r>
              <a:rPr lang="zh-CN" altLang="en-US" sz="2400" dirty="0"/>
              <a:t>台</a:t>
            </a:r>
            <a:r>
              <a:rPr lang="en-US" altLang="zh-CN" sz="2400" dirty="0"/>
              <a:t>OSPF</a:t>
            </a:r>
            <a:r>
              <a:rPr lang="zh-CN" altLang="en-US" sz="2400" dirty="0"/>
              <a:t>路由器能够形成邻居，但并不一定能相互交换</a:t>
            </a:r>
            <a:r>
              <a:rPr lang="en-US" altLang="zh-CN" sz="2400" dirty="0"/>
              <a:t>LSA</a:t>
            </a:r>
            <a:r>
              <a:rPr lang="zh-CN" altLang="en-US" sz="2400" dirty="0"/>
              <a:t>，只要能交换</a:t>
            </a:r>
            <a:r>
              <a:rPr lang="en-US" altLang="zh-CN" sz="2400" dirty="0"/>
              <a:t>LSA</a:t>
            </a:r>
            <a:r>
              <a:rPr lang="zh-CN" altLang="en-US" sz="2400" dirty="0"/>
              <a:t>，关系则称为邻接（</a:t>
            </a:r>
            <a:r>
              <a:rPr lang="en-US" altLang="zh-CN" sz="2400" dirty="0"/>
              <a:t>Adjacency</a:t>
            </a:r>
            <a:r>
              <a:rPr lang="zh-CN" altLang="en-US" sz="2400" dirty="0"/>
              <a:t>）。邻居之间只交换</a:t>
            </a:r>
            <a:r>
              <a:rPr lang="en-US" altLang="zh-CN" sz="2400" dirty="0"/>
              <a:t>Hello</a:t>
            </a:r>
            <a:r>
              <a:rPr lang="zh-CN" altLang="en-US" sz="2400" dirty="0"/>
              <a:t>包，而邻接（</a:t>
            </a:r>
            <a:r>
              <a:rPr lang="en-US" altLang="zh-CN" sz="2400" dirty="0"/>
              <a:t>Adjacency</a:t>
            </a:r>
            <a:r>
              <a:rPr lang="zh-CN" altLang="en-US" sz="2400" dirty="0"/>
              <a:t>）之间不仅交换</a:t>
            </a:r>
            <a:r>
              <a:rPr lang="en-US" altLang="zh-CN" sz="2400" dirty="0"/>
              <a:t>Hello</a:t>
            </a:r>
            <a:r>
              <a:rPr lang="zh-CN" altLang="en-US" sz="2400" dirty="0"/>
              <a:t>包，还要交换</a:t>
            </a:r>
            <a:r>
              <a:rPr lang="en-US" altLang="zh-CN" sz="2400" dirty="0"/>
              <a:t>LSA</a:t>
            </a:r>
            <a:r>
              <a:rPr lang="zh-CN" altLang="en-US" sz="2400" dirty="0"/>
              <a:t>。</a:t>
            </a:r>
          </a:p>
          <a:p>
            <a:endParaRPr lang="en-US" altLang="zh-CN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27359C7-6FC2-47DD-AB1F-CC9294FAC13E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686050" y="6356351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7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要想在</a:t>
            </a:r>
            <a:r>
              <a:rPr lang="en-US" altLang="zh-CN" sz="2800" dirty="0"/>
              <a:t>OSPF</a:t>
            </a:r>
            <a:r>
              <a:rPr lang="zh-CN" altLang="en-US" sz="2800" dirty="0"/>
              <a:t>路由器之间交换</a:t>
            </a:r>
            <a:r>
              <a:rPr lang="en-US" altLang="zh-CN" sz="2800" dirty="0"/>
              <a:t>LSA</a:t>
            </a:r>
            <a:r>
              <a:rPr lang="zh-CN" altLang="en-US" sz="2800" dirty="0"/>
              <a:t>，必须先形成</a:t>
            </a:r>
            <a:r>
              <a:rPr lang="en-US" altLang="zh-CN" sz="2800" dirty="0" smtClean="0"/>
              <a:t>OSPF</a:t>
            </a:r>
            <a:r>
              <a:rPr lang="zh-CN" altLang="en-US" sz="2800" dirty="0" smtClean="0">
                <a:solidFill>
                  <a:srgbClr val="639EF4"/>
                </a:solidFill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</a:rPr>
              <a:t>1]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OSPF</a:t>
            </a:r>
            <a:r>
              <a:rPr lang="zh-CN" altLang="en-US" sz="2800" dirty="0" smtClean="0">
                <a:solidFill>
                  <a:srgbClr val="639EF4"/>
                </a:solidFill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</a:rPr>
              <a:t>2]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zh-CN" altLang="en-US" sz="2800" dirty="0" smtClean="0"/>
              <a:t>靠发送</a:t>
            </a:r>
            <a:r>
              <a:rPr lang="zh-CN" altLang="en-US" sz="2800" dirty="0" smtClean="0">
                <a:solidFill>
                  <a:srgbClr val="639EF4"/>
                </a:solidFill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</a:rPr>
              <a:t>3]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zh-CN" altLang="en-US" sz="2800" dirty="0" smtClean="0"/>
              <a:t>来</a:t>
            </a:r>
            <a:r>
              <a:rPr lang="zh-CN" altLang="en-US" sz="2800" dirty="0"/>
              <a:t>建立和</a:t>
            </a:r>
            <a:r>
              <a:rPr lang="zh-CN" altLang="en-US" sz="2800" dirty="0" smtClean="0"/>
              <a:t>维护。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C9DE-6F04-4424-AD5C-F512DDEB44FD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27</a:t>
            </a:fld>
            <a:endParaRPr kumimoji="1" lang="zh-CN" altLang="en-US"/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3201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54DC7-C22C-4FC9-B89F-21391B9B06B4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dirty="0"/>
              <a:t>邻居之间只交换</a:t>
            </a:r>
            <a:r>
              <a:rPr lang="en-US" altLang="zh-CN" sz="2800" dirty="0"/>
              <a:t>Hello</a:t>
            </a:r>
            <a:r>
              <a:rPr lang="zh-CN" altLang="en-US" sz="2800" dirty="0"/>
              <a:t>包，</a:t>
            </a:r>
            <a:r>
              <a:rPr lang="zh-CN" altLang="en-US" sz="2800" dirty="0" smtClean="0"/>
              <a:t>而</a:t>
            </a:r>
            <a:r>
              <a:rPr lang="zh-CN" altLang="en-US" sz="2800" dirty="0" smtClean="0">
                <a:solidFill>
                  <a:srgbClr val="639EF4"/>
                </a:solidFill>
              </a:rPr>
              <a:t> </a:t>
            </a:r>
            <a:r>
              <a:rPr lang="en-US" altLang="zh-CN" sz="2800" dirty="0" smtClean="0">
                <a:solidFill>
                  <a:srgbClr val="639EF4"/>
                </a:solidFill>
              </a:rPr>
              <a:t>[</a:t>
            </a:r>
            <a:r>
              <a:rPr lang="zh-CN" altLang="en-US" sz="2800" dirty="0" smtClean="0">
                <a:solidFill>
                  <a:srgbClr val="639EF4"/>
                </a:solidFill>
              </a:rPr>
              <a:t>填空</a:t>
            </a:r>
            <a:r>
              <a:rPr lang="en-US" altLang="zh-CN" sz="2800" dirty="0" smtClean="0">
                <a:solidFill>
                  <a:srgbClr val="639EF4"/>
                </a:solidFill>
              </a:rPr>
              <a:t>1]</a:t>
            </a:r>
            <a:r>
              <a:rPr lang="en-US" altLang="zh-CN" sz="2800" dirty="0" smtClean="0">
                <a:solidFill>
                  <a:srgbClr val="000000"/>
                </a:solidFill>
              </a:rPr>
              <a:t> </a:t>
            </a:r>
            <a:r>
              <a:rPr lang="zh-CN" altLang="en-US" sz="2800" dirty="0" smtClean="0"/>
              <a:t>之间</a:t>
            </a:r>
            <a:r>
              <a:rPr lang="zh-CN" altLang="en-US" sz="2800" dirty="0"/>
              <a:t>不仅交换</a:t>
            </a:r>
            <a:r>
              <a:rPr lang="en-US" altLang="zh-CN" sz="2800" dirty="0"/>
              <a:t>Hello</a:t>
            </a:r>
            <a:r>
              <a:rPr lang="zh-CN" altLang="en-US" sz="2800" dirty="0"/>
              <a:t>包，还要交换</a:t>
            </a:r>
            <a:r>
              <a:rPr lang="en-US" altLang="zh-CN" sz="2800" dirty="0"/>
              <a:t>LSA</a:t>
            </a:r>
            <a:r>
              <a:rPr lang="zh-CN" altLang="en-US" sz="2800" dirty="0"/>
              <a:t>。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6281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OSPF</a:t>
            </a:r>
            <a:r>
              <a:rPr kumimoji="1" lang="zh-CN" altLang="en-US" dirty="0" smtClean="0"/>
              <a:t>的</a:t>
            </a:r>
            <a:r>
              <a:rPr lang="zh-CN" altLang="zh-CN" dirty="0"/>
              <a:t>邻居表</a:t>
            </a:r>
            <a:r>
              <a:rPr lang="zh-CN" altLang="zh-CN" dirty="0" smtClean="0"/>
              <a:t>：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85800" y="1600200"/>
            <a:ext cx="8147720" cy="476760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OSPF</a:t>
            </a:r>
            <a:r>
              <a:rPr lang="zh-CN" altLang="zh-CN" sz="2400" dirty="0"/>
              <a:t>路由器通过发送</a:t>
            </a:r>
            <a:r>
              <a:rPr lang="en-US" altLang="zh-CN" sz="2400" dirty="0"/>
              <a:t>OSPF HELLO</a:t>
            </a:r>
            <a:r>
              <a:rPr lang="zh-CN" altLang="zh-CN" sz="2400" dirty="0"/>
              <a:t>的消息，希望能在接口所连接的网络上发现其它同样启用了</a:t>
            </a:r>
            <a:r>
              <a:rPr lang="en-US" altLang="zh-CN" sz="2400" dirty="0"/>
              <a:t>OSPF</a:t>
            </a:r>
            <a:r>
              <a:rPr lang="zh-CN" altLang="zh-CN" sz="2400" dirty="0"/>
              <a:t>协议的路由器。也就是说通过</a:t>
            </a:r>
            <a:r>
              <a:rPr lang="en-US" altLang="zh-CN" sz="2400" dirty="0"/>
              <a:t>OSPF HELLO</a:t>
            </a:r>
            <a:r>
              <a:rPr lang="zh-CN" altLang="zh-CN" sz="2400" dirty="0"/>
              <a:t>消息去寻找能够交换链路状态的邻居。然后用一张表格来记录这些邻居，比如自己的接口上所连接的</a:t>
            </a:r>
            <a:r>
              <a:rPr lang="en-US" altLang="zh-CN" sz="2400" dirty="0"/>
              <a:t>OSPF</a:t>
            </a:r>
            <a:r>
              <a:rPr lang="zh-CN" altLang="zh-CN" sz="2400" dirty="0"/>
              <a:t>邻居设备，及自己与邻居之间的邻居状态等</a:t>
            </a:r>
            <a:r>
              <a:rPr lang="zh-CN" altLang="zh-CN" sz="2400" dirty="0" smtClean="0"/>
              <a:t>。</a:t>
            </a:r>
            <a:endParaRPr lang="zh-CN" altLang="en-US" sz="24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EBEA61A-942C-46F7-93AF-DFE3D22C7A86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686050" y="6356351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728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275144"/>
            <a:ext cx="7886700" cy="1001721"/>
          </a:xfrm>
        </p:spPr>
        <p:txBody>
          <a:bodyPr/>
          <a:lstStyle/>
          <a:p>
            <a:r>
              <a:rPr kumimoji="1" lang="en-US" altLang="zh-CN" dirty="0"/>
              <a:t>OSPF</a:t>
            </a:r>
            <a:r>
              <a:rPr kumimoji="1" lang="zh-CN" altLang="en-US" dirty="0"/>
              <a:t>的认证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235678" y="1058856"/>
            <a:ext cx="7105006" cy="1828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OSPF</a:t>
            </a:r>
            <a:r>
              <a:rPr kumimoji="1" lang="zh-CN" altLang="en-US" sz="2400" dirty="0"/>
              <a:t>区域视图中的认证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400" dirty="0"/>
              <a:t>Authentication-mode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md5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cipher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huawei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en-US" altLang="zh-CN" sz="2400" dirty="0"/>
              <a:t>Authentication-mode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simple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plain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huawei</a:t>
            </a:r>
            <a:endParaRPr kumimoji="1" lang="zh-CN" altLang="en-US" sz="2400" dirty="0"/>
          </a:p>
          <a:p>
            <a:endParaRPr kumimoji="1" lang="zh-CN" altLang="en-US" sz="2400" dirty="0"/>
          </a:p>
          <a:p>
            <a:endParaRPr kumimoji="1" lang="zh-CN" altLang="en-US" sz="2400" dirty="0"/>
          </a:p>
          <a:p>
            <a:pPr lvl="1"/>
            <a:endParaRPr kumimoji="1" lang="zh-CN" altLang="en-US" sz="2400" dirty="0"/>
          </a:p>
        </p:txBody>
      </p:sp>
      <p:sp>
        <p:nvSpPr>
          <p:cNvPr id="5" name="日期占位符 2"/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7C0965-B632-47A7-A46E-FFB79699FAAB}" type="datetime5">
              <a:rPr kumimoji="1" lang="zh-CN" altLang="en-US" smtClean="0"/>
              <a:pPr/>
              <a:t>2020/11/12</a:t>
            </a:fld>
            <a:endParaRPr kumimoji="1" lang="zh-CN" altLang="en-US"/>
          </a:p>
        </p:txBody>
      </p:sp>
      <p:sp>
        <p:nvSpPr>
          <p:cNvPr id="6" name="页脚占位符 4"/>
          <p:cNvSpPr txBox="1">
            <a:spLocks/>
          </p:cNvSpPr>
          <p:nvPr/>
        </p:nvSpPr>
        <p:spPr>
          <a:xfrm>
            <a:off x="2686050" y="6356351"/>
            <a:ext cx="34290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7" name="灯片编号占位符 5"/>
          <p:cNvSpPr txBox="1">
            <a:spLocks/>
          </p:cNvSpPr>
          <p:nvPr/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t="1951" r="18249" b="1352"/>
          <a:stretch/>
        </p:blipFill>
        <p:spPr>
          <a:xfrm rot="16200000">
            <a:off x="2600669" y="159006"/>
            <a:ext cx="3596677" cy="87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7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OSPF</a:t>
            </a:r>
            <a:r>
              <a:rPr kumimoji="1" lang="zh-CN" altLang="en-US" dirty="0" smtClean="0"/>
              <a:t>的</a:t>
            </a:r>
            <a:r>
              <a:rPr lang="en-US" altLang="zh-CN" dirty="0"/>
              <a:t>LSDB</a:t>
            </a:r>
            <a:r>
              <a:rPr lang="zh-CN" altLang="zh-CN" dirty="0"/>
              <a:t>（链路状态数据库）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29537" y="1411879"/>
            <a:ext cx="8366631" cy="518001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zh-CN" dirty="0" smtClean="0"/>
              <a:t>充分交换链路状态</a:t>
            </a:r>
            <a:r>
              <a:rPr lang="zh-CN" altLang="zh-CN" dirty="0"/>
              <a:t>通告消息后，同一个区域的</a:t>
            </a:r>
            <a:r>
              <a:rPr lang="en-US" altLang="zh-CN" dirty="0"/>
              <a:t>OSPF</a:t>
            </a:r>
            <a:r>
              <a:rPr lang="zh-CN" altLang="zh-CN" dirty="0"/>
              <a:t>路由器</a:t>
            </a:r>
            <a:r>
              <a:rPr lang="zh-CN" altLang="zh-CN" dirty="0">
                <a:solidFill>
                  <a:srgbClr val="FF0000"/>
                </a:solidFill>
              </a:rPr>
              <a:t>最终实现</a:t>
            </a:r>
            <a:r>
              <a:rPr lang="en-US" altLang="zh-CN" dirty="0">
                <a:solidFill>
                  <a:srgbClr val="FF0000"/>
                </a:solidFill>
              </a:rPr>
              <a:t>LSDB</a:t>
            </a:r>
            <a:r>
              <a:rPr lang="zh-CN" altLang="zh-CN" dirty="0">
                <a:solidFill>
                  <a:srgbClr val="FF0000"/>
                </a:solidFill>
              </a:rPr>
              <a:t>的同步</a:t>
            </a:r>
            <a:r>
              <a:rPr lang="zh-CN" altLang="zh-CN" dirty="0"/>
              <a:t>，整个区域内所有的路由器都</a:t>
            </a:r>
            <a:r>
              <a:rPr lang="zh-CN" altLang="zh-CN" dirty="0">
                <a:solidFill>
                  <a:srgbClr val="FF0000"/>
                </a:solidFill>
              </a:rPr>
              <a:t>拥有相同的</a:t>
            </a:r>
            <a:r>
              <a:rPr lang="en-US" altLang="zh-CN" dirty="0">
                <a:solidFill>
                  <a:srgbClr val="FF0000"/>
                </a:solidFill>
              </a:rPr>
              <a:t>LSDB</a:t>
            </a:r>
            <a:r>
              <a:rPr lang="zh-CN" altLang="zh-CN" dirty="0"/>
              <a:t>。形式上是一张表，实际上包含了各个路由器通告自己链路状态信息，可以抽象成一张包含路径权重的有向图。其中权重为这个方向上路径的开销值。</a:t>
            </a:r>
          </a:p>
          <a:p>
            <a:pPr>
              <a:lnSpc>
                <a:spcPct val="160000"/>
              </a:lnSpc>
            </a:pPr>
            <a:r>
              <a:rPr lang="zh-CN" altLang="zh-CN" dirty="0"/>
              <a:t>当所有的路由器拥有了完全相同的地图之后，这些路由器再以本路由器自己为根，</a:t>
            </a:r>
            <a:r>
              <a:rPr lang="zh-CN" altLang="zh-CN" dirty="0">
                <a:solidFill>
                  <a:srgbClr val="FF0000"/>
                </a:solidFill>
              </a:rPr>
              <a:t>计算</a:t>
            </a:r>
            <a:r>
              <a:rPr lang="zh-CN" altLang="zh-CN" dirty="0"/>
              <a:t>出去往各个网络的最短距离，</a:t>
            </a:r>
            <a:r>
              <a:rPr lang="zh-CN" altLang="zh-CN" dirty="0">
                <a:solidFill>
                  <a:srgbClr val="FF0000"/>
                </a:solidFill>
              </a:rPr>
              <a:t>添加</a:t>
            </a:r>
            <a:r>
              <a:rPr lang="zh-CN" altLang="zh-CN" dirty="0"/>
              <a:t>到路由表中。</a:t>
            </a:r>
          </a:p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D2E571B-EA69-4587-B501-9EC72E9E0186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290119" y="6356351"/>
            <a:ext cx="3824931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81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OSPF</a:t>
            </a:r>
            <a:r>
              <a:rPr kumimoji="1" lang="zh-CN" altLang="en-US" dirty="0" smtClean="0"/>
              <a:t>的路由表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06511" y="1606379"/>
            <a:ext cx="7886700" cy="43513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得到全网的拓扑结构后，路由器</a:t>
            </a:r>
            <a:r>
              <a:rPr lang="zh-CN" altLang="zh-CN" sz="2400" dirty="0" smtClean="0"/>
              <a:t>以自己为</a:t>
            </a:r>
            <a:r>
              <a:rPr lang="zh-CN" altLang="zh-CN" sz="2400" dirty="0"/>
              <a:t>根，通过</a:t>
            </a:r>
            <a:r>
              <a:rPr lang="en-US" altLang="zh-CN" sz="2400" dirty="0"/>
              <a:t>SPF</a:t>
            </a:r>
            <a:r>
              <a:rPr lang="zh-CN" altLang="zh-CN" sz="2400" dirty="0"/>
              <a:t>算法计算出到达各网络的最短距离，添加到</a:t>
            </a:r>
            <a:r>
              <a:rPr lang="en-US" altLang="zh-CN" sz="2400" dirty="0"/>
              <a:t>OSPF</a:t>
            </a:r>
            <a:r>
              <a:rPr lang="zh-CN" altLang="zh-CN" sz="2400" dirty="0"/>
              <a:t>路由条目中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zh-CN" sz="2400" dirty="0" smtClean="0"/>
              <a:t>如果</a:t>
            </a:r>
            <a:r>
              <a:rPr lang="zh-CN" altLang="zh-CN" sz="2400" dirty="0"/>
              <a:t>路由器通过不同的方式学习到去往同一个网络的路由，会比较这两种方式路由优先级。华为的</a:t>
            </a:r>
            <a:r>
              <a:rPr lang="en-US" altLang="zh-CN" sz="2400" dirty="0"/>
              <a:t>OSPF</a:t>
            </a:r>
            <a:r>
              <a:rPr lang="zh-CN" altLang="zh-CN" sz="2400" dirty="0"/>
              <a:t>优先级为</a:t>
            </a:r>
            <a:r>
              <a:rPr lang="en-US" altLang="zh-CN" sz="2400" dirty="0"/>
              <a:t>10</a:t>
            </a:r>
            <a:r>
              <a:rPr lang="en-US" altLang="zh-CN" sz="2400" dirty="0" smtClean="0"/>
              <a:t>.</a:t>
            </a:r>
          </a:p>
          <a:p>
            <a:pPr marL="0" indent="0">
              <a:buNone/>
            </a:pPr>
            <a:endParaRPr kumimoji="1" lang="zh-CN" altLang="en-US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63D1997-1607-410A-97E6-855314E7B94F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257168" y="6356351"/>
            <a:ext cx="3857882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958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413" y="0"/>
            <a:ext cx="7886700" cy="1325562"/>
          </a:xfrm>
        </p:spPr>
        <p:txBody>
          <a:bodyPr/>
          <a:lstStyle/>
          <a:p>
            <a:r>
              <a:rPr lang="en-US" altLang="zh-CN" sz="3600" b="1" dirty="0">
                <a:ea typeface="华文细黑" charset="0"/>
                <a:cs typeface="华文细黑" charset="0"/>
              </a:rPr>
              <a:t>OSPF</a:t>
            </a:r>
            <a:r>
              <a:rPr lang="zh-CN" altLang="en-US" sz="3600" b="1" dirty="0">
                <a:ea typeface="华文细黑" charset="0"/>
                <a:cs typeface="华文细黑" charset="0"/>
              </a:rPr>
              <a:t>报文的首部封装格式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861909"/>
              </p:ext>
            </p:extLst>
          </p:nvPr>
        </p:nvGraphicFramePr>
        <p:xfrm>
          <a:off x="930875" y="3196281"/>
          <a:ext cx="7589238" cy="3375108"/>
        </p:xfrm>
        <a:graphic>
          <a:graphicData uri="http://schemas.openxmlformats.org/drawingml/2006/table">
            <a:tbl>
              <a:tblPr/>
              <a:tblGrid>
                <a:gridCol w="25297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297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297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0520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200" b="1" dirty="0">
                          <a:solidFill>
                            <a:srgbClr val="4F4F4F"/>
                          </a:solidFill>
                          <a:effectLst/>
                        </a:rPr>
                        <a:t>报文格式重要字段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200" b="1">
                          <a:solidFill>
                            <a:srgbClr val="4F4F4F"/>
                          </a:solidFill>
                          <a:effectLst/>
                        </a:rPr>
                        <a:t>长度（字节）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200" b="1">
                          <a:solidFill>
                            <a:srgbClr val="4F4F4F"/>
                          </a:solidFill>
                          <a:effectLst/>
                        </a:rPr>
                        <a:t>作用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520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0">
                          <a:solidFill>
                            <a:srgbClr val="4F4F4F"/>
                          </a:solidFill>
                          <a:effectLst/>
                        </a:rPr>
                        <a:t>version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8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版本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4701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0">
                          <a:solidFill>
                            <a:srgbClr val="4F4F4F"/>
                          </a:solidFill>
                          <a:effectLst/>
                        </a:rPr>
                        <a:t>type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8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OSPF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报文类型：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为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Hello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，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2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为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DD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，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3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为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LSR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，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4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为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LSU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，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5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为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LSACK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520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0">
                          <a:solidFill>
                            <a:srgbClr val="4F4F4F"/>
                          </a:solidFill>
                          <a:effectLst/>
                        </a:rPr>
                        <a:t>packet length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16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0">
                          <a:solidFill>
                            <a:srgbClr val="4F4F4F"/>
                          </a:solidFill>
                          <a:effectLst/>
                        </a:rPr>
                        <a:t>OSPF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报文总长度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520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0">
                          <a:solidFill>
                            <a:srgbClr val="4F4F4F"/>
                          </a:solidFill>
                          <a:effectLst/>
                        </a:rPr>
                        <a:t>router-id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32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自己的</a:t>
                      </a:r>
                      <a:r>
                        <a:rPr lang="en-US" sz="1200" b="0">
                          <a:solidFill>
                            <a:srgbClr val="4F4F4F"/>
                          </a:solidFill>
                          <a:effectLst/>
                        </a:rPr>
                        <a:t>R-ID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520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0">
                          <a:solidFill>
                            <a:srgbClr val="4F4F4F"/>
                          </a:solidFill>
                          <a:effectLst/>
                        </a:rPr>
                        <a:t>area-id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32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区域</a:t>
                      </a:r>
                      <a:r>
                        <a:rPr lang="en-US" sz="1200" b="0">
                          <a:solidFill>
                            <a:srgbClr val="4F4F4F"/>
                          </a:solidFill>
                          <a:effectLst/>
                        </a:rPr>
                        <a:t>id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5205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0">
                          <a:solidFill>
                            <a:srgbClr val="4F4F4F"/>
                          </a:solidFill>
                          <a:effectLst/>
                        </a:rPr>
                        <a:t>checksum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16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除认证字段的校验和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24701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0">
                          <a:solidFill>
                            <a:srgbClr val="4F4F4F"/>
                          </a:solidFill>
                          <a:effectLst/>
                        </a:rPr>
                        <a:t>autype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</a:rPr>
                        <a:t>16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认证字段：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0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为不认证，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为简单明文，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2</a:t>
                      </a:r>
                      <a:r>
                        <a:rPr lang="zh-CN" altLang="en-US" sz="1200" b="0">
                          <a:solidFill>
                            <a:srgbClr val="4F4F4F"/>
                          </a:solidFill>
                          <a:effectLst/>
                        </a:rPr>
                        <a:t>为</a:t>
                      </a:r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MD5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24701"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sz="1200" b="0">
                          <a:solidFill>
                            <a:srgbClr val="4F4F4F"/>
                          </a:solidFill>
                          <a:effectLst/>
                        </a:rPr>
                        <a:t>authentication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en-US" altLang="zh-CN" sz="1200" b="0">
                          <a:solidFill>
                            <a:srgbClr val="4F4F4F"/>
                          </a:solidFill>
                          <a:effectLst/>
                        </a:rPr>
                        <a:t>64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验证信息：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</a:rPr>
                        <a:t>0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没有，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为明文密码，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</a:rPr>
                        <a:t>2</a:t>
                      </a:r>
                      <a:r>
                        <a:rPr lang="zh-CN" altLang="en-US" sz="1200" b="0" dirty="0">
                          <a:solidFill>
                            <a:srgbClr val="4F4F4F"/>
                          </a:solidFill>
                          <a:effectLst/>
                        </a:rPr>
                        <a:t>为</a:t>
                      </a:r>
                      <a:r>
                        <a:rPr lang="en-US" altLang="zh-CN" sz="1200" b="0" dirty="0">
                          <a:solidFill>
                            <a:srgbClr val="4F4F4F"/>
                          </a:solidFill>
                          <a:effectLst/>
                        </a:rPr>
                        <a:t>key id</a:t>
                      </a:r>
                    </a:p>
                  </a:txBody>
                  <a:tcPr marL="65586" marR="65586" marT="65586" marB="6558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 r="6549"/>
          <a:stretch/>
        </p:blipFill>
        <p:spPr bwMode="auto">
          <a:xfrm>
            <a:off x="1268626" y="897924"/>
            <a:ext cx="6458465" cy="229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2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在目前的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IPv4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中，版本字段的值是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，长度字段是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的长度，校验字段校验的是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3CB43-E75F-4DA0-A4CB-1C3F9A2495B8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5410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4939" y="-5471"/>
            <a:ext cx="7772400" cy="1143000"/>
          </a:xfrm>
        </p:spPr>
        <p:txBody>
          <a:bodyPr/>
          <a:lstStyle/>
          <a:p>
            <a:r>
              <a:rPr kumimoji="1" lang="en-US" altLang="zh-CN" dirty="0" smtClean="0"/>
              <a:t>OSPF</a:t>
            </a:r>
            <a:r>
              <a:rPr kumimoji="1" lang="zh-CN" altLang="en-US" dirty="0" smtClean="0"/>
              <a:t>的报文类型</a:t>
            </a:r>
            <a:endParaRPr kumimoji="1" lang="zh-CN" altLang="en-US" dirty="0"/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/>
          </p:nvPr>
        </p:nvGraphicFramePr>
        <p:xfrm>
          <a:off x="0" y="1020931"/>
          <a:ext cx="9144000" cy="5719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44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296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51029"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类型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报文名称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报文描述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51029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1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Hello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用于发现直连链路上的邻居，以及维护邻居关系。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51029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DD</a:t>
                      </a:r>
                      <a:r>
                        <a:rPr lang="zh-CN" altLang="zh-CN" sz="2400" dirty="0" smtClean="0"/>
                        <a:t>（</a:t>
                      </a:r>
                      <a:r>
                        <a:rPr lang="zh-CN" altLang="en-US" sz="2400" dirty="0" smtClean="0"/>
                        <a:t>数据库描述消息）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用于描述</a:t>
                      </a:r>
                      <a:r>
                        <a:rPr lang="en-US" altLang="zh-CN" sz="2400" dirty="0" smtClean="0"/>
                        <a:t>LSDB</a:t>
                      </a:r>
                      <a:r>
                        <a:rPr lang="zh-CN" altLang="en-US" sz="2400" dirty="0" smtClean="0"/>
                        <a:t>，携带的是</a:t>
                      </a:r>
                      <a:r>
                        <a:rPr lang="en-US" altLang="zh-CN" sz="2400" dirty="0" smtClean="0"/>
                        <a:t>LSDB</a:t>
                      </a:r>
                      <a:r>
                        <a:rPr lang="zh-CN" altLang="en-US" sz="2400" dirty="0" smtClean="0"/>
                        <a:t>中</a:t>
                      </a:r>
                      <a:r>
                        <a:rPr lang="en-US" altLang="zh-CN" sz="2400" dirty="0" smtClean="0"/>
                        <a:t>LSA</a:t>
                      </a:r>
                      <a:r>
                        <a:rPr lang="zh-CN" altLang="en-US" sz="2400" dirty="0" smtClean="0"/>
                        <a:t>的头部数据，仅仅是</a:t>
                      </a:r>
                      <a:r>
                        <a:rPr lang="en-US" altLang="zh-CN" sz="2400" dirty="0" smtClean="0"/>
                        <a:t>LSA</a:t>
                      </a:r>
                      <a:r>
                        <a:rPr lang="zh-CN" altLang="en-US" sz="2400" dirty="0" smtClean="0"/>
                        <a:t>头部数据清单，不是全部</a:t>
                      </a:r>
                      <a:r>
                        <a:rPr lang="en-US" altLang="zh-CN" sz="2400" dirty="0" smtClean="0"/>
                        <a:t>LSA</a:t>
                      </a:r>
                      <a:r>
                        <a:rPr lang="zh-CN" altLang="en-US" sz="2400" dirty="0" smtClean="0"/>
                        <a:t>内容。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1029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LSR</a:t>
                      </a:r>
                      <a:r>
                        <a:rPr lang="zh-CN" altLang="zh-CN" sz="2400" dirty="0" smtClean="0"/>
                        <a:t>（</a:t>
                      </a:r>
                      <a:r>
                        <a:rPr lang="zh-CN" altLang="en-US" sz="2400" dirty="0" smtClean="0"/>
                        <a:t>链路状态请求）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用于向</a:t>
                      </a:r>
                      <a:r>
                        <a:rPr lang="en-US" altLang="zh-CN" sz="2400" dirty="0" smtClean="0"/>
                        <a:t>OSPF</a:t>
                      </a:r>
                      <a:r>
                        <a:rPr lang="zh-CN" altLang="en-US" sz="2400" dirty="0" smtClean="0"/>
                        <a:t>邻居请求</a:t>
                      </a:r>
                      <a:r>
                        <a:rPr lang="en-US" altLang="zh-CN" sz="2400" dirty="0" smtClean="0"/>
                        <a:t>LSA</a:t>
                      </a:r>
                      <a:r>
                        <a:rPr lang="zh-CN" altLang="en-US" sz="2400" dirty="0" smtClean="0"/>
                        <a:t>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51029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LSU</a:t>
                      </a:r>
                      <a:r>
                        <a:rPr lang="zh-CN" altLang="en-US" sz="2400" dirty="0" smtClean="0"/>
                        <a:t>（链路状态更新）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用于发送</a:t>
                      </a:r>
                      <a:r>
                        <a:rPr lang="en-US" altLang="zh-CN" sz="2400" dirty="0" smtClean="0"/>
                        <a:t>LSA</a:t>
                      </a:r>
                      <a:r>
                        <a:rPr lang="zh-CN" altLang="en-US" sz="2400" dirty="0" smtClean="0"/>
                        <a:t>，报文中携带了完整的</a:t>
                      </a:r>
                      <a:r>
                        <a:rPr lang="en-US" altLang="zh-CN" sz="2400" dirty="0" smtClean="0"/>
                        <a:t>LSA</a:t>
                      </a:r>
                      <a:r>
                        <a:rPr lang="zh-CN" altLang="en-US" sz="2400" dirty="0" smtClean="0"/>
                        <a:t>数据</a:t>
                      </a:r>
                      <a:r>
                        <a:rPr lang="zh-CN" altLang="zh-CN" sz="2400" dirty="0" smtClean="0"/>
                        <a:t>。</a:t>
                      </a:r>
                      <a:r>
                        <a:rPr lang="en-US" altLang="zh-CN" sz="2400" dirty="0" smtClean="0"/>
                        <a:t>LSA</a:t>
                      </a:r>
                      <a:r>
                        <a:rPr lang="zh-CN" altLang="en-US" sz="2400" dirty="0" smtClean="0"/>
                        <a:t>是承载在</a:t>
                      </a:r>
                      <a:r>
                        <a:rPr lang="en-US" altLang="zh-CN" sz="2400" dirty="0" smtClean="0"/>
                        <a:t>LSU</a:t>
                      </a:r>
                      <a:r>
                        <a:rPr lang="zh-CN" altLang="en-US" sz="2400" dirty="0" smtClean="0"/>
                        <a:t>中进行泛洪的。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51029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LSAck</a:t>
                      </a:r>
                      <a:r>
                        <a:rPr lang="zh-CN" altLang="en-US" sz="2400" dirty="0" smtClean="0"/>
                        <a:t>（链路状态确认）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设备收到</a:t>
                      </a:r>
                      <a:r>
                        <a:rPr lang="en-US" altLang="zh-CN" sz="2400" dirty="0" smtClean="0"/>
                        <a:t>LSU</a:t>
                      </a:r>
                      <a:r>
                        <a:rPr lang="zh-CN" altLang="en-US" sz="2400" dirty="0" smtClean="0"/>
                        <a:t>后，</a:t>
                      </a:r>
                      <a:r>
                        <a:rPr lang="en-US" altLang="zh-CN" sz="2400" dirty="0" err="1" smtClean="0"/>
                        <a:t>LSAck</a:t>
                      </a:r>
                      <a:r>
                        <a:rPr lang="zh-CN" altLang="en-US" sz="2400" dirty="0" smtClean="0"/>
                        <a:t>用于对接收的</a:t>
                      </a:r>
                      <a:r>
                        <a:rPr lang="en-US" altLang="zh-CN" sz="2400" dirty="0" smtClean="0"/>
                        <a:t>LSA</a:t>
                      </a:r>
                      <a:r>
                        <a:rPr lang="zh-CN" altLang="en-US" sz="2400" dirty="0" smtClean="0"/>
                        <a:t>进行确认。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66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OSPF</a:t>
            </a:r>
            <a:r>
              <a:rPr kumimoji="1" lang="zh-CN" altLang="en-US" dirty="0" smtClean="0"/>
              <a:t>的网络类型</a:t>
            </a:r>
            <a:endParaRPr kumimoji="1" lang="zh-CN" altLang="en-US" dirty="0"/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/>
          </p:nvPr>
        </p:nvGraphicFramePr>
        <p:xfrm>
          <a:off x="0" y="1417638"/>
          <a:ext cx="9144000" cy="489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0817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6382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20348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网络类型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数据链路层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报文目的地址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是否选举</a:t>
                      </a:r>
                      <a:r>
                        <a:rPr lang="en-US" altLang="zh-CN" sz="2800" dirty="0" smtClean="0"/>
                        <a:t>DR/BDR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185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点对点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2800" dirty="0" smtClean="0"/>
                        <a:t>PPP</a:t>
                      </a:r>
                      <a:r>
                        <a:rPr lang="zh-CN" altLang="en-US" sz="2800" dirty="0" smtClean="0"/>
                        <a:t>、</a:t>
                      </a:r>
                      <a:r>
                        <a:rPr lang="en-US" altLang="zh-CN" sz="2800" dirty="0" smtClean="0"/>
                        <a:t>HDLC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2800" dirty="0" smtClean="0"/>
                        <a:t>224.0.0.5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否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0348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>
                          <a:solidFill>
                            <a:srgbClr val="FF0000"/>
                          </a:solidFill>
                        </a:rPr>
                        <a:t>广播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>
                          <a:solidFill>
                            <a:srgbClr val="FF0000"/>
                          </a:solidFill>
                        </a:rPr>
                        <a:t>以太网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224.0.0.5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</a:rPr>
                        <a:t>224.0.0.6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>
                          <a:solidFill>
                            <a:srgbClr val="FF0000"/>
                          </a:solidFill>
                        </a:rPr>
                        <a:t>是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0348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非广播多路访问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帧中继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2800" dirty="0" smtClean="0"/>
                        <a:t>ATM</a:t>
                      </a:r>
                      <a:r>
                        <a:rPr lang="zh-CN" altLang="en-US" sz="2800" dirty="0" smtClean="0"/>
                        <a:t>、</a:t>
                      </a:r>
                      <a:r>
                        <a:rPr lang="en-US" altLang="zh-CN" sz="2800" dirty="0" smtClean="0"/>
                        <a:t>X.25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邻居单播</a:t>
                      </a:r>
                      <a:r>
                        <a:rPr lang="en-US" altLang="zh-CN" sz="2800" dirty="0" smtClean="0"/>
                        <a:t>IP</a:t>
                      </a:r>
                      <a:r>
                        <a:rPr lang="zh-CN" altLang="en-US" sz="2800" dirty="0" smtClean="0"/>
                        <a:t>地址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是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185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点到多点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无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zh-CN" sz="2800" dirty="0" smtClean="0"/>
                        <a:t>224.0.0.5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zh-CN" altLang="en-US" sz="2800" dirty="0" smtClean="0"/>
                        <a:t>否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F81465B-A2D9-40D0-93D9-F88A7A68E55C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686050" y="6356351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98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OSPF</a:t>
            </a:r>
            <a:r>
              <a:rPr kumimoji="1" lang="zh-CN" altLang="en-US" dirty="0" smtClean="0"/>
              <a:t>路由器的</a:t>
            </a:r>
            <a:r>
              <a:rPr kumimoji="1" lang="en-US" altLang="zh-CN" dirty="0" smtClean="0"/>
              <a:t>R</a:t>
            </a:r>
            <a:r>
              <a:rPr kumimoji="1" lang="en-US" altLang="zh-CN" dirty="0"/>
              <a:t>outer-</a:t>
            </a:r>
            <a:r>
              <a:rPr kumimoji="1" lang="en-US" altLang="zh-CN" dirty="0" smtClean="0"/>
              <a:t>ID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33845" y="1441623"/>
            <a:ext cx="7886700" cy="47385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32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位的</a:t>
            </a:r>
            <a:r>
              <a:rPr kumimoji="1" lang="en-US" altLang="zh-CN" sz="2400" dirty="0">
                <a:solidFill>
                  <a:srgbClr val="FF0000"/>
                </a:solidFill>
              </a:rPr>
              <a:t>R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outer-ID</a:t>
            </a:r>
            <a:r>
              <a:rPr kumimoji="1" lang="zh-CN" altLang="en-US" sz="2400" dirty="0" smtClean="0"/>
              <a:t>，用点分十进制表示，用于在全域标识一台</a:t>
            </a:r>
            <a:r>
              <a:rPr kumimoji="1" lang="en-US" altLang="zh-CN" sz="2400" dirty="0" smtClean="0"/>
              <a:t>OSPF</a:t>
            </a:r>
            <a:r>
              <a:rPr kumimoji="1" lang="zh-CN" altLang="en-US" sz="2400" dirty="0" smtClean="0"/>
              <a:t>路由器。</a:t>
            </a: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endParaRPr kumimoji="1" lang="en-US" altLang="zh-CN" sz="2400" dirty="0" smtClean="0"/>
          </a:p>
          <a:p>
            <a:pPr>
              <a:lnSpc>
                <a:spcPct val="150000"/>
              </a:lnSpc>
            </a:pPr>
            <a:r>
              <a:rPr kumimoji="1" lang="en-US" altLang="zh-CN" sz="2400" dirty="0" smtClean="0"/>
              <a:t>loopback</a:t>
            </a:r>
            <a:r>
              <a:rPr kumimoji="1" lang="zh-CN" altLang="en-US" sz="2400" dirty="0"/>
              <a:t>接口</a:t>
            </a:r>
            <a:r>
              <a:rPr lang="zh-CN" altLang="en-US" sz="2400" dirty="0" smtClean="0"/>
              <a:t>最主要的应用是</a:t>
            </a:r>
            <a:r>
              <a:rPr lang="zh-CN" altLang="en-US" sz="2400" dirty="0"/>
              <a:t>：将</a:t>
            </a:r>
            <a:r>
              <a:rPr lang="en-US" altLang="zh-CN" sz="2400" dirty="0"/>
              <a:t>loopback</a:t>
            </a:r>
            <a:r>
              <a:rPr lang="zh-CN" altLang="en-US" sz="2400" dirty="0"/>
              <a:t>接口地址设置为该设备产生的所有</a:t>
            </a:r>
            <a:r>
              <a:rPr lang="en-US" altLang="zh-CN" sz="2400" dirty="0" err="1"/>
              <a:t>ip</a:t>
            </a:r>
            <a:r>
              <a:rPr lang="zh-CN" altLang="en-US" sz="2400" dirty="0"/>
              <a:t>数据包的源地址，因为</a:t>
            </a:r>
            <a:r>
              <a:rPr lang="en-US" altLang="zh-CN" sz="2400" dirty="0"/>
              <a:t>loopback</a:t>
            </a:r>
            <a:r>
              <a:rPr lang="zh-CN" altLang="en-US" sz="2400" dirty="0"/>
              <a:t>接口地址稳定且是单播地址，所以通常将</a:t>
            </a:r>
            <a:r>
              <a:rPr lang="en-US" altLang="zh-CN" sz="2400" dirty="0"/>
              <a:t>loopback</a:t>
            </a:r>
            <a:r>
              <a:rPr lang="zh-CN" altLang="en-US" sz="2400" dirty="0"/>
              <a:t>接口地址视为设备的标志，在认证或安全等服务器上设置允许或禁止携带</a:t>
            </a:r>
            <a:r>
              <a:rPr lang="en-US" altLang="zh-CN" sz="2400" dirty="0"/>
              <a:t>loopback</a:t>
            </a:r>
            <a:r>
              <a:rPr lang="zh-CN" altLang="en-US" sz="2400" dirty="0"/>
              <a:t>接口地址的报文通过，就相当于允许或禁止某台设备产生的报文通过，这样可以简化报文过滤规则。</a:t>
            </a:r>
            <a:endParaRPr kumimoji="1" lang="en-US" altLang="zh-CN" sz="2400" dirty="0" smtClean="0"/>
          </a:p>
          <a:p>
            <a:pPr>
              <a:lnSpc>
                <a:spcPct val="120000"/>
              </a:lnSpc>
            </a:pPr>
            <a:endParaRPr kumimoji="1" lang="zh-CN" altLang="en-US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3AF0E7C-4B0F-43FC-93D9-AE85D186BC29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248930" y="6356351"/>
            <a:ext cx="386612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93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919343"/>
          </a:xfrm>
        </p:spPr>
        <p:txBody>
          <a:bodyPr/>
          <a:lstStyle/>
          <a:p>
            <a:r>
              <a:rPr kumimoji="1" lang="en-US" altLang="zh-CN" dirty="0"/>
              <a:t>OSPF</a:t>
            </a:r>
            <a:r>
              <a:rPr kumimoji="1" lang="zh-CN" altLang="en-US" dirty="0"/>
              <a:t>路</a:t>
            </a:r>
            <a:r>
              <a:rPr kumimoji="1" lang="zh-CN" altLang="en-US" dirty="0" smtClean="0"/>
              <a:t>由器</a:t>
            </a:r>
            <a:r>
              <a:rPr kumimoji="1" lang="en-US" altLang="zh-CN" dirty="0" smtClean="0"/>
              <a:t>ID</a:t>
            </a:r>
            <a:r>
              <a:rPr kumimoji="1" lang="zh-CN" altLang="en-US" sz="3600" b="1" dirty="0">
                <a:solidFill>
                  <a:srgbClr val="FF0000"/>
                </a:solidFill>
              </a:rPr>
              <a:t>生成步骤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29537" y="1342768"/>
            <a:ext cx="8422657" cy="48383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 smtClean="0"/>
              <a:t>步骤</a:t>
            </a:r>
            <a:r>
              <a:rPr kumimoji="1" lang="en-US" altLang="zh-CN" sz="2800" dirty="0" smtClean="0"/>
              <a:t>1</a:t>
            </a:r>
            <a:r>
              <a:rPr kumimoji="1" lang="zh-CN" altLang="en-US" sz="2800" dirty="0" smtClean="0"/>
              <a:t>：如果有手工配置的路由器</a:t>
            </a:r>
            <a:r>
              <a:rPr kumimoji="1" lang="en-US" altLang="zh-CN" sz="2800" dirty="0" smtClean="0"/>
              <a:t>ID</a:t>
            </a:r>
            <a:r>
              <a:rPr kumimoji="1" lang="zh-CN" altLang="en-US" sz="2800" dirty="0" smtClean="0"/>
              <a:t>，就用配置的</a:t>
            </a:r>
            <a:r>
              <a:rPr kumimoji="1" lang="en-US" altLang="zh-CN" sz="2800" dirty="0" smtClean="0"/>
              <a:t>ID</a:t>
            </a:r>
            <a:r>
              <a:rPr kumimoji="1" lang="zh-CN" altLang="en-US" sz="2800" dirty="0" smtClean="0"/>
              <a:t>；</a:t>
            </a:r>
            <a:endParaRPr kumimoji="1" lang="en-US" altLang="zh-CN" sz="2800" dirty="0" smtClean="0"/>
          </a:p>
          <a:p>
            <a:pPr>
              <a:lnSpc>
                <a:spcPct val="150000"/>
              </a:lnSpc>
            </a:pPr>
            <a:r>
              <a:rPr kumimoji="1" lang="zh-CN" altLang="en-US" sz="2800" dirty="0" smtClean="0"/>
              <a:t>步骤</a:t>
            </a:r>
            <a:r>
              <a:rPr kumimoji="1" lang="en-US" altLang="zh-CN" sz="2800" dirty="0" smtClean="0"/>
              <a:t>2</a:t>
            </a:r>
            <a:r>
              <a:rPr kumimoji="1" lang="zh-CN" altLang="en-US" sz="2800" dirty="0" smtClean="0"/>
              <a:t>：如果没有，但创建了逻辑接口（</a:t>
            </a:r>
            <a:r>
              <a:rPr kumimoji="1" lang="en-US" altLang="zh-CN" sz="2800" dirty="0" smtClean="0"/>
              <a:t>loopback</a:t>
            </a:r>
            <a:r>
              <a:rPr kumimoji="1" lang="zh-CN" altLang="en-US" sz="2800" dirty="0" smtClean="0"/>
              <a:t>接口），就选择其中最大的</a:t>
            </a:r>
            <a:r>
              <a:rPr kumimoji="1" lang="en-US" altLang="zh-CN" sz="2800" dirty="0" smtClean="0"/>
              <a:t>IP</a:t>
            </a:r>
            <a:r>
              <a:rPr kumimoji="1" lang="zh-CN" altLang="en-US" sz="2800" dirty="0" smtClean="0"/>
              <a:t>地址；</a:t>
            </a:r>
            <a:endParaRPr kumimoji="1" lang="en-US" altLang="zh-CN" sz="2800" dirty="0" smtClean="0"/>
          </a:p>
          <a:p>
            <a:pPr>
              <a:lnSpc>
                <a:spcPct val="150000"/>
              </a:lnSpc>
            </a:pPr>
            <a:r>
              <a:rPr kumimoji="1" lang="zh-CN" altLang="en-US" sz="2800" dirty="0" smtClean="0"/>
              <a:t>步骤</a:t>
            </a:r>
            <a:r>
              <a:rPr kumimoji="1" lang="en-US" altLang="zh-CN" sz="2800" dirty="0" smtClean="0"/>
              <a:t>3</a:t>
            </a:r>
            <a:r>
              <a:rPr kumimoji="1" lang="zh-CN" altLang="en-US" sz="2800" dirty="0" smtClean="0"/>
              <a:t>：如果没有手动指定，也没有</a:t>
            </a:r>
            <a:r>
              <a:rPr kumimoji="1" lang="en-US" altLang="zh-CN" sz="2800" dirty="0" smtClean="0"/>
              <a:t>Loopback</a:t>
            </a:r>
            <a:r>
              <a:rPr kumimoji="1" lang="zh-CN" altLang="en-US" sz="2800" dirty="0" smtClean="0"/>
              <a:t>地址，则在活动的物理接口中找出最大的</a:t>
            </a:r>
            <a:r>
              <a:rPr kumimoji="1" lang="en-US" altLang="zh-CN" sz="2800" dirty="0" err="1" smtClean="0"/>
              <a:t>ip</a:t>
            </a:r>
            <a:r>
              <a:rPr kumimoji="1" lang="zh-CN" altLang="en-US" sz="2800" dirty="0" smtClean="0"/>
              <a:t>地址作为路由器的</a:t>
            </a:r>
            <a:r>
              <a:rPr kumimoji="1" lang="en-US" altLang="zh-CN" sz="2800" dirty="0" smtClean="0"/>
              <a:t>ID</a:t>
            </a:r>
            <a:r>
              <a:rPr kumimoji="1" lang="zh-CN" altLang="en-US" sz="2800" dirty="0" smtClean="0"/>
              <a:t>。</a:t>
            </a:r>
            <a:endParaRPr kumimoji="1" lang="zh-CN" altLang="en-US" sz="2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CBC943D-07BB-4B40-BA57-5BF619E755F9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463114" y="6356351"/>
            <a:ext cx="3651936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109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159814"/>
            <a:ext cx="7886700" cy="940775"/>
          </a:xfrm>
        </p:spPr>
        <p:txBody>
          <a:bodyPr/>
          <a:lstStyle/>
          <a:p>
            <a:r>
              <a:rPr kumimoji="1" lang="en-US" altLang="zh-CN" dirty="0" smtClean="0"/>
              <a:t>OSPF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DR/BDR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85799" y="1234345"/>
            <a:ext cx="8259773" cy="4988249"/>
          </a:xfrm>
        </p:spPr>
        <p:txBody>
          <a:bodyPr>
            <a:norm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产生背景：在广播链路和多路访问链路中（即多路访问网络），网络会充斥大量重复链路状态信息，影响网络带宽，浪费设备处理资源。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班级共享通讯方式为实例。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指定</a:t>
            </a:r>
            <a:r>
              <a:rPr lang="zh-CN" altLang="en-US" sz="2400" dirty="0"/>
              <a:t>路由器（</a:t>
            </a:r>
            <a:r>
              <a:rPr lang="en-US" altLang="zh-CN" sz="2400" dirty="0"/>
              <a:t>DR</a:t>
            </a:r>
            <a:r>
              <a:rPr lang="zh-CN" altLang="en-US" sz="2400" dirty="0"/>
              <a:t>）：指当路由器被连接到同一多路访问网络时，都需要一个指定路由器</a:t>
            </a:r>
            <a:r>
              <a:rPr lang="en-US" altLang="zh-CN" sz="2400" dirty="0"/>
              <a:t>DR</a:t>
            </a:r>
            <a:r>
              <a:rPr lang="zh-CN" altLang="en-US" sz="2400" dirty="0" smtClean="0"/>
              <a:t>。具有</a:t>
            </a:r>
            <a:r>
              <a:rPr lang="zh-CN" altLang="en-US" sz="2400" dirty="0"/>
              <a:t>相同优先级的</a:t>
            </a:r>
            <a:r>
              <a:rPr lang="zh-CN" altLang="en-US" sz="2400" dirty="0" smtClean="0"/>
              <a:t>路由器中</a:t>
            </a:r>
            <a:r>
              <a:rPr lang="zh-CN" altLang="en-US" sz="2400" dirty="0"/>
              <a:t>选择</a:t>
            </a:r>
            <a:r>
              <a:rPr lang="en-US" altLang="zh-CN" sz="2400" dirty="0"/>
              <a:t>DR</a:t>
            </a:r>
            <a:r>
              <a:rPr lang="zh-CN" altLang="en-US" sz="2400" dirty="0"/>
              <a:t>时，拥有最高路由器</a:t>
            </a:r>
            <a:r>
              <a:rPr lang="en-US" altLang="zh-CN" sz="2400" dirty="0"/>
              <a:t>ID</a:t>
            </a:r>
            <a:r>
              <a:rPr lang="zh-CN" altLang="en-US" sz="2400" dirty="0"/>
              <a:t>的路由器将成为</a:t>
            </a:r>
            <a:r>
              <a:rPr lang="en-US" altLang="zh-CN" sz="2400" dirty="0"/>
              <a:t>DR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zh-CN" altLang="en-US" sz="2400" dirty="0"/>
          </a:p>
          <a:p>
            <a:r>
              <a:rPr lang="zh-CN" altLang="en-US" sz="2400" dirty="0"/>
              <a:t>备用指定路由器</a:t>
            </a:r>
            <a:r>
              <a:rPr lang="en-US" altLang="zh-CN" sz="2400" dirty="0"/>
              <a:t>(BDR):</a:t>
            </a:r>
            <a:r>
              <a:rPr lang="zh-CN" altLang="en-US" sz="2400" dirty="0"/>
              <a:t>指多路访问链路上随时准备着的待命的</a:t>
            </a:r>
            <a:r>
              <a:rPr lang="en-US" altLang="zh-CN" sz="2400" dirty="0"/>
              <a:t>DR</a:t>
            </a:r>
            <a:r>
              <a:rPr lang="zh-CN" altLang="en-US" sz="2400" dirty="0"/>
              <a:t>。它从</a:t>
            </a:r>
            <a:r>
              <a:rPr lang="en-US" altLang="zh-CN" sz="2400" dirty="0"/>
              <a:t>OSPF</a:t>
            </a:r>
            <a:r>
              <a:rPr lang="zh-CN" altLang="en-US" sz="2400" dirty="0"/>
              <a:t>邻接路由器上接收所有的路由更新，但并不泛发链路信息状态（</a:t>
            </a:r>
            <a:r>
              <a:rPr lang="en-US" altLang="zh-CN" sz="2400" dirty="0"/>
              <a:t>LSA)</a:t>
            </a:r>
            <a:r>
              <a:rPr lang="zh-CN" altLang="en-US" sz="2400" dirty="0" smtClean="0"/>
              <a:t>。</a:t>
            </a:r>
            <a:endParaRPr kumimoji="1" lang="zh-CN" altLang="en-US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F525D4F-2F34-45FD-A259-8AAFD87A1C17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331308" y="6356351"/>
            <a:ext cx="3783742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096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159814"/>
            <a:ext cx="7886700" cy="940775"/>
          </a:xfrm>
        </p:spPr>
        <p:txBody>
          <a:bodyPr/>
          <a:lstStyle/>
          <a:p>
            <a:r>
              <a:rPr kumimoji="1" lang="en-US" altLang="zh-CN" dirty="0" smtClean="0"/>
              <a:t>OSPF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DR/BDR</a:t>
            </a:r>
            <a:r>
              <a:rPr kumimoji="1" lang="zh-CN" altLang="en-US" dirty="0" smtClean="0"/>
              <a:t>选举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85799" y="1234345"/>
            <a:ext cx="8259773" cy="49882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smtClean="0"/>
              <a:t>DR/BDR</a:t>
            </a:r>
            <a:r>
              <a:rPr kumimoji="1" lang="zh-CN" altLang="en-US" dirty="0" smtClean="0"/>
              <a:t>的选举是通过</a:t>
            </a:r>
            <a:r>
              <a:rPr kumimoji="1" lang="en-US" altLang="zh-CN" dirty="0" smtClean="0"/>
              <a:t>Hello</a:t>
            </a:r>
            <a:r>
              <a:rPr kumimoji="1" lang="zh-CN" altLang="en-US" dirty="0" smtClean="0"/>
              <a:t>报文实现的，发送在</a:t>
            </a:r>
            <a:r>
              <a:rPr kumimoji="1" lang="en-US" altLang="zh-CN" dirty="0" smtClean="0">
                <a:solidFill>
                  <a:srgbClr val="FF0000"/>
                </a:solidFill>
              </a:rPr>
              <a:t>2-Way</a:t>
            </a:r>
            <a:r>
              <a:rPr kumimoji="1" lang="zh-CN" altLang="en-US" dirty="0" smtClean="0">
                <a:solidFill>
                  <a:srgbClr val="FF0000"/>
                </a:solidFill>
              </a:rPr>
              <a:t>状态</a:t>
            </a:r>
            <a:r>
              <a:rPr kumimoji="1" lang="zh-CN" altLang="en-US" dirty="0" smtClean="0"/>
              <a:t>后。路由器将自己接口的</a:t>
            </a:r>
            <a:r>
              <a:rPr kumimoji="1" lang="en-US" altLang="zh-CN" dirty="0" smtClean="0"/>
              <a:t>DR</a:t>
            </a:r>
            <a:r>
              <a:rPr kumimoji="1" lang="zh-CN" altLang="en-US" dirty="0" smtClean="0"/>
              <a:t>优先级写在</a:t>
            </a:r>
            <a:r>
              <a:rPr kumimoji="1" lang="en-US" altLang="zh-CN" dirty="0"/>
              <a:t>Hello</a:t>
            </a:r>
            <a:r>
              <a:rPr kumimoji="1" lang="zh-CN" altLang="en-US" dirty="0" smtClean="0"/>
              <a:t>报文</a:t>
            </a:r>
            <a:r>
              <a:rPr kumimoji="1" lang="zh-CN" altLang="zh-CN" dirty="0" smtClean="0"/>
              <a:t>“</a:t>
            </a:r>
            <a:r>
              <a:rPr kumimoji="1" lang="en-US" altLang="zh-CN" dirty="0" smtClean="0"/>
              <a:t>DR</a:t>
            </a:r>
            <a:r>
              <a:rPr kumimoji="1" lang="zh-CN" altLang="en-US" dirty="0" smtClean="0"/>
              <a:t>优先级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字段中，</a:t>
            </a:r>
            <a:r>
              <a:rPr kumimoji="1" lang="zh-CN" altLang="en-US" dirty="0" smtClean="0">
                <a:solidFill>
                  <a:srgbClr val="FF0000"/>
                </a:solidFill>
              </a:rPr>
              <a:t>华为路由器接口缺省为</a:t>
            </a:r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，优先级为</a:t>
            </a:r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r>
              <a:rPr kumimoji="1" lang="zh-CN" altLang="en-US" dirty="0" smtClean="0">
                <a:solidFill>
                  <a:srgbClr val="FF0000"/>
                </a:solidFill>
              </a:rPr>
              <a:t>的，不具备参选资格；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要点：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四种状态：既无</a:t>
            </a:r>
            <a:r>
              <a:rPr kumimoji="1" lang="en-US" altLang="zh-CN" dirty="0" smtClean="0"/>
              <a:t>DR</a:t>
            </a:r>
            <a:r>
              <a:rPr kumimoji="1" lang="zh-CN" altLang="en-US" dirty="0" smtClean="0"/>
              <a:t>又无</a:t>
            </a:r>
            <a:r>
              <a:rPr kumimoji="1" lang="en-US" altLang="zh-CN" dirty="0" smtClean="0"/>
              <a:t>BDR</a:t>
            </a:r>
            <a:r>
              <a:rPr kumimoji="1" lang="zh-CN" altLang="en-US" dirty="0" smtClean="0"/>
              <a:t>，有</a:t>
            </a:r>
            <a:r>
              <a:rPr kumimoji="1" lang="en-US" altLang="zh-CN" dirty="0" smtClean="0"/>
              <a:t>DR</a:t>
            </a:r>
            <a:r>
              <a:rPr kumimoji="1" lang="zh-CN" altLang="en-US" dirty="0" smtClean="0"/>
              <a:t>无</a:t>
            </a:r>
            <a:r>
              <a:rPr kumimoji="1" lang="en-US" altLang="zh-CN" dirty="0" smtClean="0"/>
              <a:t>BDR</a:t>
            </a:r>
            <a:r>
              <a:rPr kumimoji="1" lang="zh-CN" altLang="en-US" dirty="0" smtClean="0"/>
              <a:t>，有</a:t>
            </a:r>
            <a:r>
              <a:rPr kumimoji="1" lang="en-US" altLang="zh-CN" dirty="0"/>
              <a:t>B</a:t>
            </a:r>
            <a:r>
              <a:rPr kumimoji="1" lang="en-US" altLang="zh-CN" dirty="0" smtClean="0"/>
              <a:t>DR</a:t>
            </a:r>
            <a:r>
              <a:rPr kumimoji="1" lang="zh-CN" altLang="en-US" dirty="0" smtClean="0"/>
              <a:t>无</a:t>
            </a:r>
            <a:r>
              <a:rPr kumimoji="1" lang="en-US" altLang="zh-CN" dirty="0" smtClean="0"/>
              <a:t>DR</a:t>
            </a:r>
            <a:r>
              <a:rPr kumimoji="1" lang="zh-CN" altLang="en-US" dirty="0" smtClean="0"/>
              <a:t>，</a:t>
            </a:r>
            <a:r>
              <a:rPr kumimoji="1" lang="en-US" altLang="zh-CN" dirty="0"/>
              <a:t> BDR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DR</a:t>
            </a:r>
            <a:r>
              <a:rPr kumimoji="1" lang="zh-CN" altLang="en-US" dirty="0" smtClean="0"/>
              <a:t>都有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先</a:t>
            </a:r>
            <a:r>
              <a:rPr kumimoji="1" lang="zh-CN" altLang="en-US" dirty="0"/>
              <a:t>比</a:t>
            </a:r>
            <a:r>
              <a:rPr kumimoji="1" lang="zh-CN" altLang="en-US" dirty="0" smtClean="0"/>
              <a:t>优先级；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dirty="0"/>
              <a:t>再</a:t>
            </a:r>
            <a:r>
              <a:rPr kumimoji="1" lang="zh-CN" altLang="en-US" dirty="0" smtClean="0"/>
              <a:t>比路由器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171450" lvl="1">
              <a:lnSpc>
                <a:spcPct val="150000"/>
              </a:lnSpc>
              <a:spcBef>
                <a:spcPts val="750"/>
              </a:spcBef>
            </a:pPr>
            <a:r>
              <a:rPr kumimoji="1" lang="zh-CN" altLang="en-US" sz="2100" dirty="0">
                <a:solidFill>
                  <a:srgbClr val="FF0000"/>
                </a:solidFill>
              </a:rPr>
              <a:t>控制结果最佳做法：不是提高接口的优先级，而是将不希望参选的接口优先级设置为</a:t>
            </a:r>
            <a:r>
              <a:rPr kumimoji="1" lang="en-US" altLang="zh-CN" sz="21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FE3E43B-8136-4496-A9C2-974BF951E5E2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331308" y="6356351"/>
            <a:ext cx="3783742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44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204689"/>
            <a:ext cx="7886700" cy="1001721"/>
          </a:xfrm>
        </p:spPr>
        <p:txBody>
          <a:bodyPr/>
          <a:lstStyle/>
          <a:p>
            <a:r>
              <a:rPr kumimoji="1" lang="en-US" altLang="zh-CN" b="1" dirty="0"/>
              <a:t>OSPF</a:t>
            </a:r>
            <a:r>
              <a:rPr kumimoji="1" lang="zh-CN" altLang="en-US" b="1" dirty="0"/>
              <a:t>的认证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235678" y="842164"/>
            <a:ext cx="7105006" cy="1828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OSPF</a:t>
            </a:r>
            <a:r>
              <a:rPr kumimoji="1" lang="zh-CN" altLang="en-US" sz="2400" dirty="0"/>
              <a:t>区域视图中的认证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400" dirty="0"/>
              <a:t>Authentication-mode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md5</a:t>
            </a:r>
            <a:r>
              <a:rPr kumimoji="1" lang="zh-CN" altLang="en-US" sz="2400" dirty="0"/>
              <a:t> </a:t>
            </a:r>
            <a:r>
              <a:rPr kumimoji="1" lang="en-US" altLang="zh-CN" sz="2400" b="1" dirty="0">
                <a:solidFill>
                  <a:srgbClr val="FF0000"/>
                </a:solidFill>
              </a:rPr>
              <a:t>1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cipher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huawei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en-US" altLang="zh-CN" sz="2400" dirty="0"/>
              <a:t>Authentication-mode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simple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plain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huawei</a:t>
            </a:r>
            <a:endParaRPr kumimoji="1" lang="zh-CN" altLang="en-US" sz="2400" dirty="0"/>
          </a:p>
          <a:p>
            <a:endParaRPr kumimoji="1" lang="zh-CN" altLang="en-US" sz="2400" dirty="0"/>
          </a:p>
          <a:p>
            <a:endParaRPr kumimoji="1" lang="zh-CN" altLang="en-US" sz="2400" dirty="0"/>
          </a:p>
          <a:p>
            <a:pPr lvl="1"/>
            <a:endParaRPr kumimoji="1" lang="zh-CN" altLang="en-US" sz="2400" dirty="0"/>
          </a:p>
        </p:txBody>
      </p:sp>
      <p:sp>
        <p:nvSpPr>
          <p:cNvPr id="5" name="日期占位符 2"/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7C0965-B632-47A7-A46E-FFB79699FAAB}" type="datetime5">
              <a:rPr kumimoji="1" lang="zh-CN" altLang="en-US" smtClean="0"/>
              <a:pPr/>
              <a:t>2020/11/12</a:t>
            </a:fld>
            <a:endParaRPr kumimoji="1" lang="zh-CN" altLang="en-US"/>
          </a:p>
        </p:txBody>
      </p:sp>
      <p:sp>
        <p:nvSpPr>
          <p:cNvPr id="6" name="页脚占位符 4"/>
          <p:cNvSpPr txBox="1">
            <a:spLocks/>
          </p:cNvSpPr>
          <p:nvPr/>
        </p:nvSpPr>
        <p:spPr>
          <a:xfrm>
            <a:off x="2686050" y="6356351"/>
            <a:ext cx="34290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7" name="灯片编号占位符 5"/>
          <p:cNvSpPr txBox="1">
            <a:spLocks/>
          </p:cNvSpPr>
          <p:nvPr/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0" b="6588"/>
          <a:stretch/>
        </p:blipFill>
        <p:spPr>
          <a:xfrm rot="16200000">
            <a:off x="570673" y="2280886"/>
            <a:ext cx="3677783" cy="44731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14204" r="4475" b="7598"/>
          <a:stretch/>
        </p:blipFill>
        <p:spPr>
          <a:xfrm rot="16200000">
            <a:off x="4903778" y="2420929"/>
            <a:ext cx="3677783" cy="41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37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u="sng" dirty="0" smtClean="0"/>
              <a:t>OSPF</a:t>
            </a:r>
            <a:r>
              <a:rPr kumimoji="1" lang="zh-CN" altLang="en-US" u="sng" dirty="0" smtClean="0"/>
              <a:t>的几种状态（</a:t>
            </a:r>
            <a:r>
              <a:rPr kumimoji="1" lang="en-US" altLang="zh-CN" u="sng" dirty="0" smtClean="0"/>
              <a:t>1</a:t>
            </a:r>
            <a:r>
              <a:rPr kumimoji="1" lang="zh-CN" altLang="en-US" u="sng" dirty="0" smtClean="0"/>
              <a:t>）</a:t>
            </a:r>
            <a:endParaRPr kumimoji="1" lang="zh-CN" altLang="en-US" u="sng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28104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000" dirty="0" smtClean="0"/>
              <a:t>Down</a:t>
            </a:r>
            <a:r>
              <a:rPr kumimoji="1" lang="zh-CN" altLang="en-US" sz="3000" dirty="0" smtClean="0"/>
              <a:t>（失效）</a:t>
            </a:r>
            <a:r>
              <a:rPr kumimoji="1" lang="zh-CN" altLang="zh-CN" sz="3000" dirty="0" smtClean="0"/>
              <a:t>：</a:t>
            </a:r>
            <a:r>
              <a:rPr kumimoji="1" lang="zh-CN" altLang="en-US" sz="3000" dirty="0" smtClean="0"/>
              <a:t>未正式开始，尚未接收到</a:t>
            </a:r>
            <a:r>
              <a:rPr kumimoji="1" lang="en-US" altLang="zh-CN" sz="3000" dirty="0" smtClean="0"/>
              <a:t>Hello</a:t>
            </a:r>
            <a:r>
              <a:rPr kumimoji="1" lang="zh-CN" altLang="en-US" sz="3000" dirty="0" smtClean="0"/>
              <a:t>报文</a:t>
            </a:r>
            <a:endParaRPr kumimoji="1" lang="en-US" altLang="zh-CN" sz="3000" dirty="0" smtClean="0"/>
          </a:p>
          <a:p>
            <a:pPr>
              <a:lnSpc>
                <a:spcPct val="150000"/>
              </a:lnSpc>
            </a:pPr>
            <a:r>
              <a:rPr kumimoji="1" lang="en-US" altLang="zh-CN" sz="3000" dirty="0" err="1" smtClean="0"/>
              <a:t>Init</a:t>
            </a:r>
            <a:r>
              <a:rPr kumimoji="1" lang="zh-CN" altLang="en-US" sz="3000" dirty="0" smtClean="0"/>
              <a:t>（初始）</a:t>
            </a:r>
            <a:r>
              <a:rPr kumimoji="1" lang="zh-CN" altLang="zh-CN" sz="3000" dirty="0" smtClean="0"/>
              <a:t>：</a:t>
            </a:r>
            <a:r>
              <a:rPr kumimoji="1" lang="zh-CN" altLang="en-US" sz="3000" dirty="0" smtClean="0"/>
              <a:t>收到直连路由器的</a:t>
            </a:r>
            <a:r>
              <a:rPr kumimoji="1" lang="en-US" altLang="zh-CN" sz="3000" dirty="0"/>
              <a:t>Hello</a:t>
            </a:r>
            <a:r>
              <a:rPr kumimoji="1" lang="zh-CN" altLang="en-US" sz="3000" dirty="0" smtClean="0"/>
              <a:t>报文，但在</a:t>
            </a:r>
            <a:r>
              <a:rPr kumimoji="1" lang="en-US" altLang="zh-CN" sz="3000" dirty="0"/>
              <a:t>Hello</a:t>
            </a:r>
            <a:r>
              <a:rPr kumimoji="1" lang="zh-CN" altLang="en-US" sz="3000" dirty="0" smtClean="0"/>
              <a:t>报文中</a:t>
            </a:r>
            <a:r>
              <a:rPr kumimoji="1" lang="zh-CN" altLang="en-US" sz="3000" dirty="0" smtClean="0">
                <a:solidFill>
                  <a:srgbClr val="FF0000"/>
                </a:solidFill>
              </a:rPr>
              <a:t>未发现自己的</a:t>
            </a:r>
            <a:r>
              <a:rPr kumimoji="1" lang="en-US" altLang="zh-CN" sz="3000" dirty="0" smtClean="0">
                <a:solidFill>
                  <a:srgbClr val="FF0000"/>
                </a:solidFill>
              </a:rPr>
              <a:t>RID</a:t>
            </a:r>
            <a:r>
              <a:rPr kumimoji="1" lang="zh-CN" altLang="en-US" sz="3000" dirty="0" smtClean="0"/>
              <a:t>，将“邻居”状态设置为</a:t>
            </a:r>
            <a:r>
              <a:rPr kumimoji="1" lang="en-US" altLang="zh-CN" sz="3000" dirty="0" err="1" smtClean="0"/>
              <a:t>Init</a:t>
            </a:r>
            <a:r>
              <a:rPr kumimoji="1" lang="zh-CN" altLang="en-US" sz="3000" dirty="0" smtClean="0"/>
              <a:t>。</a:t>
            </a:r>
            <a:endParaRPr kumimoji="1" lang="en-US" altLang="zh-CN" sz="3000" dirty="0" smtClean="0"/>
          </a:p>
          <a:p>
            <a:pPr>
              <a:lnSpc>
                <a:spcPct val="150000"/>
              </a:lnSpc>
            </a:pPr>
            <a:r>
              <a:rPr kumimoji="1" lang="zh-CN" altLang="zh-CN" sz="3000" dirty="0" smtClean="0"/>
              <a:t>2</a:t>
            </a:r>
            <a:r>
              <a:rPr kumimoji="1" lang="en-US" altLang="zh-CN" sz="3000" dirty="0" smtClean="0"/>
              <a:t>-Way</a:t>
            </a:r>
            <a:r>
              <a:rPr kumimoji="1" lang="zh-CN" altLang="en-US" sz="3000" dirty="0" smtClean="0"/>
              <a:t>：</a:t>
            </a:r>
            <a:r>
              <a:rPr kumimoji="1" lang="zh-CN" altLang="en-US" sz="3000" dirty="0"/>
              <a:t>收到直连路由器的</a:t>
            </a:r>
            <a:r>
              <a:rPr kumimoji="1" lang="en-US" altLang="zh-CN" sz="3000" dirty="0">
                <a:solidFill>
                  <a:srgbClr val="FF0000"/>
                </a:solidFill>
              </a:rPr>
              <a:t>Hello</a:t>
            </a:r>
            <a:r>
              <a:rPr kumimoji="1" lang="zh-CN" altLang="en-US" sz="3000" dirty="0">
                <a:solidFill>
                  <a:srgbClr val="FF0000"/>
                </a:solidFill>
              </a:rPr>
              <a:t>报文</a:t>
            </a:r>
            <a:r>
              <a:rPr kumimoji="1" lang="zh-CN" altLang="en-US" sz="3000" dirty="0" smtClean="0"/>
              <a:t>，在</a:t>
            </a:r>
            <a:r>
              <a:rPr kumimoji="1" lang="en-US" altLang="zh-CN" sz="3000" dirty="0" smtClean="0"/>
              <a:t>Hello</a:t>
            </a:r>
            <a:r>
              <a:rPr kumimoji="1" lang="zh-CN" altLang="en-US" sz="3000" dirty="0"/>
              <a:t>报</a:t>
            </a:r>
            <a:r>
              <a:rPr kumimoji="1" lang="zh-CN" altLang="en-US" sz="3000" dirty="0" smtClean="0"/>
              <a:t>文中</a:t>
            </a:r>
            <a:r>
              <a:rPr kumimoji="1" lang="zh-CN" altLang="en-US" sz="3000" dirty="0" smtClean="0">
                <a:solidFill>
                  <a:srgbClr val="FF0000"/>
                </a:solidFill>
              </a:rPr>
              <a:t>发现有自己的</a:t>
            </a:r>
            <a:r>
              <a:rPr kumimoji="1" lang="en-US" altLang="zh-CN" sz="3000" dirty="0">
                <a:solidFill>
                  <a:srgbClr val="FF0000"/>
                </a:solidFill>
              </a:rPr>
              <a:t>RID</a:t>
            </a:r>
            <a:r>
              <a:rPr kumimoji="1" lang="zh-CN" altLang="en-US" sz="3000" dirty="0"/>
              <a:t>，将“邻居”</a:t>
            </a:r>
            <a:r>
              <a:rPr kumimoji="1" lang="zh-CN" altLang="en-US" sz="3000" dirty="0" smtClean="0"/>
              <a:t>状态设置为</a:t>
            </a:r>
            <a:r>
              <a:rPr kumimoji="1" lang="zh-CN" altLang="zh-CN" sz="3000" dirty="0"/>
              <a:t>2</a:t>
            </a:r>
            <a:r>
              <a:rPr kumimoji="1" lang="en-US" altLang="zh-CN" sz="3000" dirty="0"/>
              <a:t>-Way</a:t>
            </a:r>
            <a:r>
              <a:rPr kumimoji="1" lang="zh-CN" altLang="en-US" sz="3000" dirty="0" smtClean="0"/>
              <a:t>。</a:t>
            </a:r>
          </a:p>
          <a:p>
            <a:pPr marL="68580" indent="0">
              <a:buNone/>
            </a:pPr>
            <a:endParaRPr kumimoji="1" lang="en-US" altLang="zh-CN" sz="2800" dirty="0"/>
          </a:p>
          <a:p>
            <a:endParaRPr kumimoji="1" lang="zh-CN" altLang="en-US" sz="2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7D6B20D-7DB0-4ACB-A8BA-912621AD2C5B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463114" y="6356351"/>
            <a:ext cx="3651936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29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u="sng" dirty="0"/>
              <a:t>OSPF</a:t>
            </a:r>
            <a:r>
              <a:rPr kumimoji="1" lang="zh-CN" altLang="en-US" u="sng" dirty="0"/>
              <a:t>的几种状态</a:t>
            </a:r>
            <a:r>
              <a:rPr kumimoji="1" lang="zh-CN" altLang="en-US" u="sng" dirty="0" smtClean="0"/>
              <a:t>（</a:t>
            </a:r>
            <a:r>
              <a:rPr kumimoji="1" lang="en-US" altLang="zh-CN" u="sng" dirty="0" smtClean="0"/>
              <a:t>2</a:t>
            </a:r>
            <a:r>
              <a:rPr kumimoji="1" lang="zh-CN" altLang="en-US" u="sng" dirty="0" smtClean="0"/>
              <a:t>）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30729" y="1600200"/>
            <a:ext cx="9013271" cy="42810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err="1" smtClean="0"/>
              <a:t>ExStart</a:t>
            </a:r>
            <a:r>
              <a:rPr kumimoji="1" lang="zh-CN" altLang="en-US" dirty="0" smtClean="0"/>
              <a:t>（交换初始）：该状态下，路由器发送空的</a:t>
            </a:r>
            <a:r>
              <a:rPr kumimoji="1" lang="en-US" altLang="zh-CN" dirty="0" smtClean="0"/>
              <a:t>DD</a:t>
            </a:r>
            <a:r>
              <a:rPr kumimoji="1" lang="zh-CN" altLang="en-US" dirty="0" smtClean="0"/>
              <a:t>报文来协商</a:t>
            </a:r>
            <a:r>
              <a:rPr kumimoji="1" lang="en-US" altLang="zh-CN" dirty="0" smtClean="0"/>
              <a:t>Master/Slave</a:t>
            </a:r>
            <a:r>
              <a:rPr kumimoji="1" lang="zh-CN" altLang="en-US" dirty="0" smtClean="0"/>
              <a:t>；</a:t>
            </a:r>
            <a:r>
              <a:rPr kumimoji="1" lang="en-US" altLang="zh-CN" dirty="0" smtClean="0">
                <a:solidFill>
                  <a:srgbClr val="FF0000"/>
                </a:solidFill>
              </a:rPr>
              <a:t>RID</a:t>
            </a:r>
            <a:r>
              <a:rPr kumimoji="1" lang="zh-CN" altLang="en-US" dirty="0" smtClean="0">
                <a:solidFill>
                  <a:srgbClr val="FF0000"/>
                </a:solidFill>
              </a:rPr>
              <a:t>最大的为</a:t>
            </a:r>
            <a:r>
              <a:rPr kumimoji="1" lang="en-US" altLang="zh-CN" dirty="0" smtClean="0">
                <a:solidFill>
                  <a:srgbClr val="FF0000"/>
                </a:solidFill>
              </a:rPr>
              <a:t>Master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DD</a:t>
            </a:r>
            <a:r>
              <a:rPr kumimoji="1" lang="zh-CN" altLang="en-US" dirty="0" smtClean="0"/>
              <a:t>序列号由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决定。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Exchange</a:t>
            </a:r>
            <a:r>
              <a:rPr kumimoji="1" lang="zh-CN" altLang="en-US" dirty="0" smtClean="0"/>
              <a:t>（交换）：向邻居发送</a:t>
            </a:r>
            <a:r>
              <a:rPr kumimoji="1" lang="en-US" altLang="zh-CN" dirty="0" smtClean="0"/>
              <a:t>DD</a:t>
            </a:r>
            <a:r>
              <a:rPr kumimoji="1" lang="zh-CN" altLang="en-US" dirty="0" smtClean="0"/>
              <a:t>报文，报文中包含</a:t>
            </a:r>
            <a:r>
              <a:rPr kumimoji="1" lang="en-US" altLang="zh-CN" dirty="0" smtClean="0">
                <a:solidFill>
                  <a:srgbClr val="FF0000"/>
                </a:solidFill>
              </a:rPr>
              <a:t>LSA</a:t>
            </a:r>
            <a:r>
              <a:rPr kumimoji="1" lang="zh-CN" altLang="en-US" dirty="0" smtClean="0">
                <a:solidFill>
                  <a:srgbClr val="FF0000"/>
                </a:solidFill>
              </a:rPr>
              <a:t>的头部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DD</a:t>
            </a:r>
            <a:r>
              <a:rPr kumimoji="1" lang="zh-CN" altLang="en-US" dirty="0" smtClean="0"/>
              <a:t>报文逐个发送，序号由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决定、递增。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7152B5B-3060-4110-A19F-E01531F140EC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570205" y="6356351"/>
            <a:ext cx="3544845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84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u="sng" dirty="0"/>
              <a:t>OSPF</a:t>
            </a:r>
            <a:r>
              <a:rPr kumimoji="1" lang="zh-CN" altLang="en-US" u="sng" dirty="0"/>
              <a:t>的几种状态</a:t>
            </a:r>
            <a:r>
              <a:rPr kumimoji="1" lang="zh-CN" altLang="en-US" u="sng" dirty="0" smtClean="0"/>
              <a:t>（</a:t>
            </a:r>
            <a:r>
              <a:rPr kumimoji="1" lang="en-US" altLang="zh-CN" u="sng" dirty="0" smtClean="0"/>
              <a:t>3</a:t>
            </a:r>
            <a:r>
              <a:rPr kumimoji="1" lang="zh-CN" altLang="en-US" u="sng" dirty="0" smtClean="0"/>
              <a:t>）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30729" y="1600200"/>
            <a:ext cx="9013271" cy="42810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smtClean="0"/>
              <a:t>Loading</a:t>
            </a:r>
            <a:r>
              <a:rPr kumimoji="1" lang="zh-CN" altLang="en-US" dirty="0" smtClean="0"/>
              <a:t>（加载）：该状态下，比较，向邻居发送</a:t>
            </a:r>
            <a:r>
              <a:rPr kumimoji="1" lang="en-US" altLang="zh-CN" dirty="0" smtClean="0"/>
              <a:t>LSR</a:t>
            </a:r>
            <a:r>
              <a:rPr kumimoji="1" lang="zh-CN" altLang="en-US" dirty="0" smtClean="0"/>
              <a:t>请求</a:t>
            </a:r>
            <a:r>
              <a:rPr kumimoji="1" lang="en-US" altLang="zh-CN" dirty="0" smtClean="0"/>
              <a:t>LSA</a:t>
            </a:r>
            <a:r>
              <a:rPr kumimoji="1" lang="zh-CN" altLang="en-US" dirty="0" smtClean="0"/>
              <a:t>完整数据。对方用</a:t>
            </a:r>
            <a:r>
              <a:rPr kumimoji="1" lang="en-US" altLang="zh-CN" dirty="0" smtClean="0"/>
              <a:t>LSU</a:t>
            </a:r>
            <a:r>
              <a:rPr kumimoji="1" lang="zh-CN" altLang="en-US" dirty="0" smtClean="0"/>
              <a:t>报文响应，收到</a:t>
            </a:r>
            <a:r>
              <a:rPr kumimoji="1" lang="en-US" altLang="zh-CN" dirty="0" smtClean="0"/>
              <a:t>LSU</a:t>
            </a:r>
            <a:r>
              <a:rPr kumimoji="1" lang="zh-CN" altLang="en-US" dirty="0" smtClean="0"/>
              <a:t>后，用</a:t>
            </a:r>
            <a:r>
              <a:rPr kumimoji="1" lang="en-US" altLang="zh-CN" dirty="0" err="1" smtClean="0"/>
              <a:t>LSAck</a:t>
            </a:r>
            <a:r>
              <a:rPr kumimoji="1" lang="zh-CN" altLang="en-US" dirty="0" smtClean="0"/>
              <a:t>进行确认；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Full</a:t>
            </a:r>
            <a:r>
              <a:rPr kumimoji="1" lang="zh-CN" altLang="en-US" dirty="0" smtClean="0"/>
              <a:t>（邻接）：完成了邻居之间的同步。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93042EE-C831-40D6-8CAC-93B2E3673BEB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594919" y="6356351"/>
            <a:ext cx="3520131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822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在描述的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OSPF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邻居状态中，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[</a:t>
            </a:r>
            <a:r>
              <a:rPr lang="zh-CN" altLang="en-US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填空</a:t>
            </a:r>
            <a:r>
              <a:rPr lang="en-US" altLang="zh-CN" sz="2600" dirty="0" smtClean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3]</a:t>
            </a:r>
            <a:r>
              <a:rPr lang="en-US" altLang="zh-CN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属于稳定状态，其余邻居状态属于过渡状态。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127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正常使用填空题需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CC9BB-4AC1-485E-9462-9B6FB3D7040D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0397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b="1" dirty="0" smtClean="0"/>
              <a:t>路由计算</a:t>
            </a:r>
            <a:endParaRPr kumimoji="1" lang="zh-CN" altLang="en-US" sz="3600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30729" y="1600200"/>
            <a:ext cx="9013271" cy="428104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迪克斯彻（</a:t>
            </a:r>
            <a:r>
              <a:rPr lang="en-US" altLang="zh-CN" dirty="0"/>
              <a:t>Dijkstra</a:t>
            </a:r>
            <a:r>
              <a:rPr lang="zh-CN" altLang="en-US" dirty="0"/>
              <a:t>）</a:t>
            </a:r>
            <a:r>
              <a:rPr lang="zh-CN" altLang="en-US" dirty="0" smtClean="0"/>
              <a:t>算法，计算</a:t>
            </a:r>
            <a:r>
              <a:rPr lang="zh-CN" altLang="en-US" dirty="0"/>
              <a:t>最短路径</a:t>
            </a:r>
            <a:r>
              <a:rPr lang="zh-CN" altLang="en-US" dirty="0" smtClean="0"/>
              <a:t>树。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、路由器将自己作为树根；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、路由器将自己直连的邻居节点添加到树状拓扑中，将非直连节点添加到候选拓扑中；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、将每个候选列表中的节点与拓扑中的节点进行比较，若候选节点与任何一个邻居节点的开销值最小，则将候选节点添加到树状拓扑中，并将其从候选列表中删除；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、执行上述算法，直至候选列表中所有节点都被添加到树状拓扑中。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CC21A4C-F383-481B-943B-8E84C8459B94}" type="datetime5">
              <a:rPr kumimoji="1" lang="zh-CN" altLang="en-US" smtClean="0"/>
              <a:t>2020/11/12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594919" y="6356351"/>
            <a:ext cx="3520131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151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3295"/>
            <a:ext cx="7886700" cy="1325562"/>
          </a:xfrm>
        </p:spPr>
        <p:txBody>
          <a:bodyPr/>
          <a:lstStyle/>
          <a:p>
            <a:r>
              <a:rPr kumimoji="1" lang="en-US" altLang="zh-CN" b="1" dirty="0"/>
              <a:t>OSPF</a:t>
            </a:r>
            <a:r>
              <a:rPr kumimoji="1" lang="zh-CN" altLang="en-US" b="1" dirty="0"/>
              <a:t>的认证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243915" y="806959"/>
            <a:ext cx="7105006" cy="169734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/>
              <a:t>接口</a:t>
            </a:r>
            <a:r>
              <a:rPr kumimoji="1" lang="zh-CN" altLang="en-US" sz="2400" dirty="0"/>
              <a:t>视图下的认证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400" dirty="0" err="1"/>
              <a:t>Ospf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authentication-mode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md5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cipher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huawei</a:t>
            </a:r>
            <a:endParaRPr kumimoji="1" lang="en-US" altLang="zh-CN" sz="2400" dirty="0"/>
          </a:p>
          <a:p>
            <a:pPr lvl="1">
              <a:lnSpc>
                <a:spcPct val="150000"/>
              </a:lnSpc>
            </a:pPr>
            <a:r>
              <a:rPr kumimoji="1" lang="en-US" altLang="zh-CN" sz="2400" dirty="0" err="1"/>
              <a:t>Ospf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authentication-mode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simple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plain</a:t>
            </a:r>
            <a:r>
              <a:rPr kumimoji="1" lang="zh-CN" altLang="en-US" sz="2400" dirty="0"/>
              <a:t> </a:t>
            </a:r>
            <a:r>
              <a:rPr kumimoji="1" lang="en-US" altLang="zh-CN" sz="2400" dirty="0" err="1"/>
              <a:t>huawei</a:t>
            </a:r>
            <a:endParaRPr kumimoji="1" lang="zh-CN" altLang="en-US" sz="2400" dirty="0"/>
          </a:p>
          <a:p>
            <a:endParaRPr kumimoji="1" lang="zh-CN" altLang="en-US" sz="2400" dirty="0"/>
          </a:p>
          <a:p>
            <a:pPr marL="0" indent="0">
              <a:buNone/>
            </a:pPr>
            <a:endParaRPr kumimoji="1" lang="zh-CN" altLang="en-US" sz="2400" dirty="0"/>
          </a:p>
          <a:p>
            <a:pPr lvl="1"/>
            <a:endParaRPr kumimoji="1" lang="zh-CN" altLang="en-US" sz="2400" dirty="0"/>
          </a:p>
        </p:txBody>
      </p:sp>
      <p:sp>
        <p:nvSpPr>
          <p:cNvPr id="5" name="日期占位符 2"/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7C0965-B632-47A7-A46E-FFB79699FAAB}" type="datetime5">
              <a:rPr kumimoji="1" lang="zh-CN" altLang="en-US" smtClean="0"/>
              <a:pPr/>
              <a:t>2020/11/12</a:t>
            </a:fld>
            <a:endParaRPr kumimoji="1" lang="zh-CN" altLang="en-US"/>
          </a:p>
        </p:txBody>
      </p:sp>
      <p:sp>
        <p:nvSpPr>
          <p:cNvPr id="6" name="页脚占位符 4"/>
          <p:cNvSpPr txBox="1">
            <a:spLocks/>
          </p:cNvSpPr>
          <p:nvPr/>
        </p:nvSpPr>
        <p:spPr>
          <a:xfrm>
            <a:off x="2686050" y="6356351"/>
            <a:ext cx="34290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7" name="灯片编号占位符 5"/>
          <p:cNvSpPr txBox="1">
            <a:spLocks/>
          </p:cNvSpPr>
          <p:nvPr/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3" b="9159"/>
          <a:stretch/>
        </p:blipFill>
        <p:spPr>
          <a:xfrm rot="16200000">
            <a:off x="2337057" y="1040455"/>
            <a:ext cx="3950904" cy="66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4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3295"/>
            <a:ext cx="7886700" cy="1325562"/>
          </a:xfrm>
        </p:spPr>
        <p:txBody>
          <a:bodyPr/>
          <a:lstStyle/>
          <a:p>
            <a:r>
              <a:rPr kumimoji="1" lang="zh-CN" altLang="en-US" b="1" dirty="0" smtClean="0"/>
              <a:t>调整</a:t>
            </a:r>
            <a:r>
              <a:rPr kumimoji="1" lang="en-US" altLang="zh-CN" b="1" dirty="0" smtClean="0"/>
              <a:t>OSPF</a:t>
            </a:r>
            <a:r>
              <a:rPr kumimoji="1" lang="zh-CN" altLang="en-US" b="1" dirty="0" smtClean="0"/>
              <a:t>的</a:t>
            </a:r>
            <a:r>
              <a:rPr kumimoji="1" lang="en-US" altLang="zh-CN" b="1" dirty="0" smtClean="0"/>
              <a:t>DR</a:t>
            </a:r>
            <a:r>
              <a:rPr kumimoji="1" lang="zh-CN" altLang="en-US" b="1" dirty="0" smtClean="0"/>
              <a:t>优先级</a:t>
            </a:r>
            <a:endParaRPr kumimoji="1" lang="zh-CN" altLang="en-US" b="1" dirty="0"/>
          </a:p>
        </p:txBody>
      </p:sp>
      <p:sp>
        <p:nvSpPr>
          <p:cNvPr id="5" name="日期占位符 2"/>
          <p:cNvSpPr txBox="1">
            <a:spLocks/>
          </p:cNvSpPr>
          <p:nvPr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7C0965-B632-47A7-A46E-FFB79699FAAB}" type="datetime5">
              <a:rPr kumimoji="1" lang="zh-CN" altLang="en-US" smtClean="0"/>
              <a:pPr/>
              <a:t>2020/11/12</a:t>
            </a:fld>
            <a:endParaRPr kumimoji="1" lang="zh-CN" altLang="en-US"/>
          </a:p>
        </p:txBody>
      </p:sp>
      <p:sp>
        <p:nvSpPr>
          <p:cNvPr id="6" name="页脚占位符 4"/>
          <p:cNvSpPr txBox="1">
            <a:spLocks/>
          </p:cNvSpPr>
          <p:nvPr/>
        </p:nvSpPr>
        <p:spPr>
          <a:xfrm>
            <a:off x="2686050" y="6356351"/>
            <a:ext cx="34290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7" name="灯片编号占位符 5"/>
          <p:cNvSpPr txBox="1">
            <a:spLocks/>
          </p:cNvSpPr>
          <p:nvPr/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9</a:t>
            </a:r>
            <a:endParaRPr kumimoji="1"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" t="2034" r="19247" b="1445"/>
          <a:stretch/>
        </p:blipFill>
        <p:spPr>
          <a:xfrm>
            <a:off x="628650" y="1120346"/>
            <a:ext cx="7398757" cy="4761470"/>
          </a:xfrm>
        </p:spPr>
      </p:pic>
    </p:spTree>
    <p:extLst>
      <p:ext uri="{BB962C8B-B14F-4D97-AF65-F5344CB8AC3E}">
        <p14:creationId xmlns:p14="http://schemas.microsoft.com/office/powerpoint/2010/main" val="30202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76290"/>
            <a:ext cx="7886700" cy="927580"/>
          </a:xfrm>
        </p:spPr>
        <p:txBody>
          <a:bodyPr/>
          <a:lstStyle/>
          <a:p>
            <a:r>
              <a:rPr kumimoji="1" lang="zh-CN" altLang="en-US" b="1" dirty="0" smtClean="0"/>
              <a:t>调整</a:t>
            </a:r>
            <a:r>
              <a:rPr kumimoji="1" lang="en-US" altLang="zh-CN" b="1" dirty="0" smtClean="0"/>
              <a:t>OSPF</a:t>
            </a:r>
            <a:r>
              <a:rPr kumimoji="1" lang="zh-CN" altLang="en-US" b="1" dirty="0" smtClean="0"/>
              <a:t>的网络类型为帧中继</a:t>
            </a:r>
            <a:endParaRPr kumimoji="1"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85800" y="1243914"/>
            <a:ext cx="8458200" cy="4637329"/>
          </a:xfrm>
        </p:spPr>
        <p:txBody>
          <a:bodyPr>
            <a:noAutofit/>
          </a:bodyPr>
          <a:lstStyle/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4D095F-AEB7-4F97-B1A3-FFEBCAF57796}" type="datetime5">
              <a:rPr kumimoji="1" lang="zh-CN" altLang="en-US" smtClean="0"/>
              <a:t>2020/11/12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2686050" y="6356351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计算机科学与工程学院    陈朝华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A1B7D7B-9DB4-7840-A1FF-927567B65F89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" r="43693"/>
          <a:stretch/>
        </p:blipFill>
        <p:spPr>
          <a:xfrm rot="16200000">
            <a:off x="3115447" y="-899984"/>
            <a:ext cx="2570205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6015" y="4234249"/>
            <a:ext cx="7766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NBMA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P2MP</a:t>
            </a:r>
            <a:r>
              <a:rPr lang="zh-CN" altLang="en-US" dirty="0" smtClean="0"/>
              <a:t>适用于帧中继和</a:t>
            </a:r>
            <a:r>
              <a:rPr lang="en-US" altLang="zh-CN" dirty="0" smtClean="0"/>
              <a:t>ATM</a:t>
            </a:r>
            <a:r>
              <a:rPr lang="zh-CN" altLang="en-US" dirty="0" smtClean="0"/>
              <a:t>网络，而这两种网络不支持广播和多播，</a:t>
            </a:r>
            <a:endParaRPr lang="en-US" altLang="zh-CN" dirty="0" smtClean="0"/>
          </a:p>
          <a:p>
            <a:r>
              <a:rPr lang="zh-CN" altLang="en-US" dirty="0" smtClean="0"/>
              <a:t>只能通过手动指定邻居来实现单播更新。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链路的默认类型是</a:t>
            </a:r>
            <a:r>
              <a:rPr lang="en-US" altLang="zh-CN" dirty="0" smtClean="0"/>
              <a:t>PPP</a:t>
            </a:r>
            <a:r>
              <a:rPr lang="zh-CN" altLang="en-US" dirty="0" smtClean="0"/>
              <a:t>，改为帧中继。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40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102149"/>
            <a:ext cx="7886700" cy="1325562"/>
          </a:xfrm>
        </p:spPr>
        <p:txBody>
          <a:bodyPr/>
          <a:lstStyle/>
          <a:p>
            <a:r>
              <a:rPr kumimoji="1" lang="zh-CN" altLang="en-US" b="1" dirty="0"/>
              <a:t>调整</a:t>
            </a:r>
            <a:r>
              <a:rPr kumimoji="1" lang="en-US" altLang="zh-CN" b="1" dirty="0"/>
              <a:t>OSPF</a:t>
            </a:r>
            <a:r>
              <a:rPr kumimoji="1" lang="zh-CN" altLang="en-US" b="1" dirty="0"/>
              <a:t>的网络类型为帧中继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" t="21531" b="27297"/>
          <a:stretch/>
        </p:blipFill>
        <p:spPr>
          <a:xfrm rot="16200000">
            <a:off x="-254525" y="1623701"/>
            <a:ext cx="4595019" cy="40859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r="38198"/>
          <a:stretch/>
        </p:blipFill>
        <p:spPr>
          <a:xfrm>
            <a:off x="4085969" y="1369173"/>
            <a:ext cx="5058032" cy="45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07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845" y="102149"/>
            <a:ext cx="7886700" cy="1325562"/>
          </a:xfrm>
        </p:spPr>
        <p:txBody>
          <a:bodyPr/>
          <a:lstStyle/>
          <a:p>
            <a:r>
              <a:rPr kumimoji="1" lang="zh-CN" altLang="en-US" b="1" dirty="0" smtClean="0"/>
              <a:t>指定邻居实现单播更新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37867"/>
          <a:stretch/>
        </p:blipFill>
        <p:spPr>
          <a:xfrm rot="16200000">
            <a:off x="1280923" y="969902"/>
            <a:ext cx="5360936" cy="55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411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2.0"/>
  <p:tag name="PROBLEMBLANK" val="[{&quot;Num&quot;:1,&quot;Score&quot;:1.0,&quot;Answers&quot;:[&quot;邻接关系&quot;],&quot;CaseSensitive&quot;:false,&quot;FuzzyMatch&quot;:false},{&quot;Num&quot;:2,&quot;Score&quot;:1.0,&quot;Answers&quot;:[&quot;邻居关系&quot;],&quot;CaseSensitive&quot;:false,&quot;FuzzyMatch&quot;:false}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DEAD&quot;],&quot;CaseSensitive&quot;:false,&quot;FuzzyMatch&quot;:true}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HASREMARK" val="True"/>
  <p:tag name="PROBLEMREMARK" val="相同点：&#10;都可以减少路由器和交换机的性能负担，减少网络中无用更新消息的数量。&#10;不同点：&#10;RIP抑制接口会默默接收RIP消息，而OSPF的静默接口不会发送和接收OSPF消息，也不会与其他OSPF设备形成邻居。"/>
  <p:tag name="PROBLEMVOICEALLOWED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ORDER" val="true"/>
  <p:tag name="PROBLEMSCORE" val="4.0"/>
  <p:tag name="PROBLEMBLANK" val="[{&quot;Num&quot;:1,&quot;Score&quot;:1.0,&quot;Answers&quot;:[&quot;IP地址&quot;],&quot;CaseSensitive&quot;:false,&quot;FuzzyMatch&quot;:true},{&quot;Num&quot;:2,&quot;Score&quot;:1.0,&quot;Answers&quot;:[&quot;子网掩码&quot;],&quot;CaseSensitive&quot;:false,&quot;FuzzyMatch&quot;:true},{&quot;Num&quot;:3,&quot;Score&quot;:1.0,&quot;Answers&quot;:[&quot;网络类型&quot;],&quot;CaseSensitive&quot;:false,&quot;FuzzyMatch&quot;:true},{&quot;Num&quot;:4,&quot;Score&quot;:1.0,&quot;Answers&quot;:[&quot;Cost值&quot;],&quot;CaseSensitive&quot;:false,&quot;FuzzyMatch&quot;:true}]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ORDER" val="false"/>
  <p:tag name="PROBLEMSCORE" val="3.0"/>
  <p:tag name="PROBLEMBLANK" val="[{&quot;Num&quot;:1,&quot;Score&quot;:1.0,&quot;Answers&quot;:[&quot;邻居&quot;],&quot;CaseSensitive&quot;:false,&quot;FuzzyMatch&quot;:true},{&quot;Num&quot;:2,&quot;Score&quot;:1.0,&quot;Answers&quot;:[&quot;邻居&quot;],&quot;CaseSensitive&quot;:false,&quot;FuzzyMatch&quot;:true},{&quot;Num&quot;:3,&quot;Score&quot;:1.0,&quot;Answers&quot;:[&quot;Hello包&quot;,&quot;Hello报文&quot;],&quot;CaseSensitive&quot;:false,&quot;FuzzyMatch&quot;:true}]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1.0"/>
  <p:tag name="PROBLEMBLANK" val="[{&quot;Num&quot;:1,&quot;Score&quot;:1.0,&quot;Answers&quot;:[&quot;邻接&quot;,&quot;Adjacency&quot;],&quot;CaseSensitive&quot;:false,&quot;FuzzyMatch&quot;:true}]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3.0"/>
  <p:tag name="PROBLEMBLANK" val="[{&quot;Num&quot;:1,&quot;Score&quot;:1.0,&quot;Answers&quot;:[&quot;2&quot;],&quot;CaseSensitive&quot;:false,&quot;FuzzyMatch&quot;:true},{&quot;Num&quot;:2,&quot;Score&quot;:1.0,&quot;Answers&quot;:[&quot;整个OSPF报文&quot;],&quot;CaseSensitive&quot;:false,&quot;FuzzyMatch&quot;:false},{&quot;Num&quot;:3,&quot;Score&quot;:1.0,&quot;Answers&quot;:[&quot;整个OSPF报文&quot;],&quot;CaseSensitive&quot;:false,&quot;FuzzyMatch&quot;:false}]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3.0"/>
  <p:tag name="PROBLEMBLANK" val="[{&quot;Num&quot;:1,&quot;Score&quot;:1.0,&quot;Answers&quot;:[&quot;DOWN状态&quot;,&quot;DOWN&quot;],&quot;CaseSensitive&quot;:false,&quot;FuzzyMatch&quot;:true},{&quot;Num&quot;:2,&quot;Score&quot;:1.0,&quot;Answers&quot;:[&quot;2-WAY状态&quot;,&quot;2-WAY&quot;],&quot;CaseSensitive&quot;:false,&quot;FuzzyMatch&quot;:true},{&quot;Num&quot;:3,&quot;Score&quot;:1.0,&quot;Answers&quot;:[&quot;FULL状态&quot;,&quot;FULL&quot;],&quot;CaseSensitive&quot;:false,&quot;FuzzyMatch&quot;:true}]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第五讲  VLAN间路由</Template>
  <TotalTime>18200</TotalTime>
  <Words>2807</Words>
  <Application>Microsoft Office PowerPoint</Application>
  <PresentationFormat>全屏显示(4:3)</PresentationFormat>
  <Paragraphs>326</Paragraphs>
  <Slides>44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Baoli SC Regular</vt:lpstr>
      <vt:lpstr>Kaiti SC Regular</vt:lpstr>
      <vt:lpstr>Microsoft Yahei</vt:lpstr>
      <vt:lpstr>华文行楷</vt:lpstr>
      <vt:lpstr>华文细黑</vt:lpstr>
      <vt:lpstr>宋体</vt:lpstr>
      <vt:lpstr>Arial</vt:lpstr>
      <vt:lpstr>Calibri</vt:lpstr>
      <vt:lpstr>Calibri Light</vt:lpstr>
      <vt:lpstr>Times New Roman</vt:lpstr>
      <vt:lpstr>Wingdings</vt:lpstr>
      <vt:lpstr>Wingdings 2</vt:lpstr>
      <vt:lpstr>HDOfficeLightV0</vt:lpstr>
      <vt:lpstr>第八讲  单区域OSPF的特性设置             《路由与交换技术》</vt:lpstr>
      <vt:lpstr>PowerPoint 演示文稿</vt:lpstr>
      <vt:lpstr>OSPF的认证</vt:lpstr>
      <vt:lpstr>OSPF的认证</vt:lpstr>
      <vt:lpstr>OSPF的认证</vt:lpstr>
      <vt:lpstr>调整OSPF的DR优先级</vt:lpstr>
      <vt:lpstr>调整OSPF的网络类型为帧中继</vt:lpstr>
      <vt:lpstr>调整OSPF的网络类型为帧中继</vt:lpstr>
      <vt:lpstr>指定邻居实现单播更新</vt:lpstr>
      <vt:lpstr>调整OSPF的网络类型为P2MP</vt:lpstr>
      <vt:lpstr>PowerPoint 演示文稿</vt:lpstr>
      <vt:lpstr>调整OSPF的HELLO计时器</vt:lpstr>
      <vt:lpstr>调整OSPF的DEAD计时器</vt:lpstr>
      <vt:lpstr>PowerPoint 演示文稿</vt:lpstr>
      <vt:lpstr>配置OSPF的静默接口</vt:lpstr>
      <vt:lpstr>查看OSPF静默接口的配置</vt:lpstr>
      <vt:lpstr>PowerPoint 演示文稿</vt:lpstr>
      <vt:lpstr>配置OSPF路由度量值</vt:lpstr>
      <vt:lpstr>单区域OSPF的排错</vt:lpstr>
      <vt:lpstr>OSPF工作过程</vt:lpstr>
      <vt:lpstr>OSPF协议主要优点</vt:lpstr>
      <vt:lpstr>OSPF--链路、链路状态、区域</vt:lpstr>
      <vt:lpstr>PowerPoint 演示文稿</vt:lpstr>
      <vt:lpstr>OSPF--邻居</vt:lpstr>
      <vt:lpstr>OSPF--邻居条件</vt:lpstr>
      <vt:lpstr>OSPF--邻接</vt:lpstr>
      <vt:lpstr>PowerPoint 演示文稿</vt:lpstr>
      <vt:lpstr>PowerPoint 演示文稿</vt:lpstr>
      <vt:lpstr>OSPF的邻居表：</vt:lpstr>
      <vt:lpstr>OSPF的LSDB（链路状态数据库）</vt:lpstr>
      <vt:lpstr>OSPF的路由表</vt:lpstr>
      <vt:lpstr>OSPF报文的首部封装格式</vt:lpstr>
      <vt:lpstr>PowerPoint 演示文稿</vt:lpstr>
      <vt:lpstr>OSPF的报文类型</vt:lpstr>
      <vt:lpstr>OSPF的网络类型</vt:lpstr>
      <vt:lpstr>OSPF路由器的Router-ID</vt:lpstr>
      <vt:lpstr>OSPF路由器ID生成步骤</vt:lpstr>
      <vt:lpstr>OSPF的DR/BDR</vt:lpstr>
      <vt:lpstr>OSPF的DR/BDR选举</vt:lpstr>
      <vt:lpstr>OSPF的几种状态（1）</vt:lpstr>
      <vt:lpstr>OSPF的几种状态（2）</vt:lpstr>
      <vt:lpstr>OSPF的几种状态（3）</vt:lpstr>
      <vt:lpstr>PowerPoint 演示文稿</vt:lpstr>
      <vt:lpstr>路由计算</vt:lpstr>
    </vt:vector>
  </TitlesOfParts>
  <Company>惠州学院派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路由与交换技术</dc:title>
  <dc:creator>华斌 汪</dc:creator>
  <cp:lastModifiedBy>Administrator</cp:lastModifiedBy>
  <cp:revision>259</cp:revision>
  <cp:lastPrinted>2018-09-02T08:41:12Z</cp:lastPrinted>
  <dcterms:created xsi:type="dcterms:W3CDTF">2018-03-05T15:18:11Z</dcterms:created>
  <dcterms:modified xsi:type="dcterms:W3CDTF">2020-11-12T05:17:55Z</dcterms:modified>
</cp:coreProperties>
</file>